
<file path=[Content_Types].xml><?xml version="1.0" encoding="utf-8"?>
<Types xmlns="http://schemas.openxmlformats.org/package/2006/content-types">
  <Default Extension="png" ContentType="image/png"/>
  <Default Extension="tmp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trictFirstAndLastChars="0" saveSubsetFonts="1">
  <p:sldMasterIdLst>
    <p:sldMasterId id="2147483650" r:id="rId1"/>
    <p:sldMasterId id="2147483793" r:id="rId2"/>
    <p:sldMasterId id="2147483795" r:id="rId3"/>
    <p:sldMasterId id="2147483797" r:id="rId4"/>
  </p:sldMasterIdLst>
  <p:notesMasterIdLst>
    <p:notesMasterId r:id="rId64"/>
  </p:notesMasterIdLst>
  <p:handoutMasterIdLst>
    <p:handoutMasterId r:id="rId65"/>
  </p:handoutMasterIdLst>
  <p:sldIdLst>
    <p:sldId id="450" r:id="rId5"/>
    <p:sldId id="404" r:id="rId6"/>
    <p:sldId id="547" r:id="rId7"/>
    <p:sldId id="488" r:id="rId8"/>
    <p:sldId id="419" r:id="rId9"/>
    <p:sldId id="492" r:id="rId10"/>
    <p:sldId id="493" r:id="rId11"/>
    <p:sldId id="494" r:id="rId12"/>
    <p:sldId id="509" r:id="rId13"/>
    <p:sldId id="490" r:id="rId14"/>
    <p:sldId id="491" r:id="rId15"/>
    <p:sldId id="472" r:id="rId16"/>
    <p:sldId id="451" r:id="rId17"/>
    <p:sldId id="523" r:id="rId18"/>
    <p:sldId id="524" r:id="rId19"/>
    <p:sldId id="525" r:id="rId20"/>
    <p:sldId id="526" r:id="rId21"/>
    <p:sldId id="527" r:id="rId22"/>
    <p:sldId id="528" r:id="rId23"/>
    <p:sldId id="529" r:id="rId24"/>
    <p:sldId id="536" r:id="rId25"/>
    <p:sldId id="537" r:id="rId26"/>
    <p:sldId id="530" r:id="rId27"/>
    <p:sldId id="531" r:id="rId28"/>
    <p:sldId id="532" r:id="rId29"/>
    <p:sldId id="548" r:id="rId30"/>
    <p:sldId id="549" r:id="rId31"/>
    <p:sldId id="550" r:id="rId32"/>
    <p:sldId id="551" r:id="rId33"/>
    <p:sldId id="552" r:id="rId34"/>
    <p:sldId id="553" r:id="rId35"/>
    <p:sldId id="554" r:id="rId36"/>
    <p:sldId id="555" r:id="rId37"/>
    <p:sldId id="556" r:id="rId38"/>
    <p:sldId id="533" r:id="rId39"/>
    <p:sldId id="534" r:id="rId40"/>
    <p:sldId id="535" r:id="rId41"/>
    <p:sldId id="538" r:id="rId42"/>
    <p:sldId id="539" r:id="rId43"/>
    <p:sldId id="540" r:id="rId44"/>
    <p:sldId id="541" r:id="rId45"/>
    <p:sldId id="542" r:id="rId46"/>
    <p:sldId id="543" r:id="rId47"/>
    <p:sldId id="544" r:id="rId48"/>
    <p:sldId id="545" r:id="rId49"/>
    <p:sldId id="546" r:id="rId50"/>
    <p:sldId id="512" r:id="rId51"/>
    <p:sldId id="513" r:id="rId52"/>
    <p:sldId id="514" r:id="rId53"/>
    <p:sldId id="515" r:id="rId54"/>
    <p:sldId id="516" r:id="rId55"/>
    <p:sldId id="517" r:id="rId56"/>
    <p:sldId id="518" r:id="rId57"/>
    <p:sldId id="519" r:id="rId58"/>
    <p:sldId id="520" r:id="rId59"/>
    <p:sldId id="521" r:id="rId60"/>
    <p:sldId id="522" r:id="rId61"/>
    <p:sldId id="486" r:id="rId62"/>
    <p:sldId id="403" r:id="rId63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73B9"/>
    <a:srgbClr val="FFFFFF"/>
    <a:srgbClr val="7A7A7A"/>
    <a:srgbClr val="6B6B6B"/>
    <a:srgbClr val="767676"/>
    <a:srgbClr val="4C4C4C"/>
    <a:srgbClr val="656565"/>
    <a:srgbClr val="CD0078"/>
    <a:srgbClr val="EBD7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96" autoAdjust="0"/>
    <p:restoredTop sz="95025" autoAdjust="0"/>
  </p:normalViewPr>
  <p:slideViewPr>
    <p:cSldViewPr snapToGrid="0">
      <p:cViewPr>
        <p:scale>
          <a:sx n="100" d="100"/>
          <a:sy n="100" d="100"/>
        </p:scale>
        <p:origin x="-2106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-2508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36.png"/><Relationship Id="rId1" Type="http://schemas.openxmlformats.org/officeDocument/2006/relationships/image" Target="../media/image67.jpeg"/><Relationship Id="rId4" Type="http://schemas.openxmlformats.org/officeDocument/2006/relationships/image" Target="../media/image69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36.png"/><Relationship Id="rId1" Type="http://schemas.openxmlformats.org/officeDocument/2006/relationships/image" Target="../media/image67.jpeg"/><Relationship Id="rId4" Type="http://schemas.openxmlformats.org/officeDocument/2006/relationships/image" Target="../media/image6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C7F9B1-31D7-49AB-961F-1D206A8EEBB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0317513-F27C-41D5-8079-A4A2656B476D}">
      <dgm:prSet/>
      <dgm:spPr>
        <a:solidFill>
          <a:schemeClr val="tx1"/>
        </a:solidFill>
      </dgm:spPr>
      <dgm:t>
        <a:bodyPr/>
        <a:lstStyle/>
        <a:p>
          <a:pPr rtl="0"/>
          <a:r>
            <a:rPr lang="en-US" dirty="0" smtClean="0"/>
            <a:t>COMExpress </a:t>
          </a:r>
          <a:endParaRPr lang="en-US" dirty="0"/>
        </a:p>
      </dgm:t>
    </dgm:pt>
    <dgm:pt modelId="{B0F13F2C-BD0B-446F-BB6B-C46E5658B8A3}" type="parTrans" cxnId="{8F6A8518-7D3A-42CC-9952-4B462FEA04F7}">
      <dgm:prSet/>
      <dgm:spPr/>
      <dgm:t>
        <a:bodyPr/>
        <a:lstStyle/>
        <a:p>
          <a:endParaRPr lang="en-US"/>
        </a:p>
      </dgm:t>
    </dgm:pt>
    <dgm:pt modelId="{3316AF25-3A81-4A0B-9A52-79B5921637A7}" type="sibTrans" cxnId="{8F6A8518-7D3A-42CC-9952-4B462FEA04F7}">
      <dgm:prSet/>
      <dgm:spPr/>
      <dgm:t>
        <a:bodyPr/>
        <a:lstStyle/>
        <a:p>
          <a:endParaRPr lang="en-US"/>
        </a:p>
      </dgm:t>
    </dgm:pt>
    <dgm:pt modelId="{583F6FD7-9240-4A60-9106-A7692FADD212}">
      <dgm:prSet/>
      <dgm:spPr>
        <a:solidFill>
          <a:schemeClr val="tx1"/>
        </a:solidFill>
      </dgm:spPr>
      <dgm:t>
        <a:bodyPr/>
        <a:lstStyle/>
        <a:p>
          <a:pPr rtl="0"/>
          <a:r>
            <a:rPr lang="en-US" dirty="0" smtClean="0"/>
            <a:t>Proliferation of PROFINET</a:t>
          </a:r>
          <a:endParaRPr lang="en-US" dirty="0"/>
        </a:p>
      </dgm:t>
    </dgm:pt>
    <dgm:pt modelId="{3A5E3650-BA83-428E-A8FF-EF19C8AE29CD}" type="parTrans" cxnId="{468DCD12-73E7-4106-8039-EBE60D958356}">
      <dgm:prSet/>
      <dgm:spPr/>
      <dgm:t>
        <a:bodyPr/>
        <a:lstStyle/>
        <a:p>
          <a:endParaRPr lang="en-US"/>
        </a:p>
      </dgm:t>
    </dgm:pt>
    <dgm:pt modelId="{2655483D-A22A-4EF8-882E-9D525DD37C85}" type="sibTrans" cxnId="{468DCD12-73E7-4106-8039-EBE60D958356}">
      <dgm:prSet/>
      <dgm:spPr/>
      <dgm:t>
        <a:bodyPr/>
        <a:lstStyle/>
        <a:p>
          <a:endParaRPr lang="en-US"/>
        </a:p>
      </dgm:t>
    </dgm:pt>
    <dgm:pt modelId="{2C94AEB3-5689-4BF6-A93C-291A2A6438C4}">
      <dgm:prSet/>
      <dgm:spPr>
        <a:solidFill>
          <a:schemeClr val="tx1"/>
        </a:solidFill>
      </dgm:spPr>
      <dgm:t>
        <a:bodyPr/>
        <a:lstStyle/>
        <a:p>
          <a:pPr rtl="0"/>
          <a:r>
            <a:rPr lang="en-US" dirty="0" smtClean="0"/>
            <a:t>Software, Software, Software</a:t>
          </a:r>
          <a:endParaRPr lang="en-US" dirty="0"/>
        </a:p>
      </dgm:t>
    </dgm:pt>
    <dgm:pt modelId="{2641EF5D-8782-4763-8E17-BB84ECEEBD17}" type="parTrans" cxnId="{609935C6-BCF9-4831-ABCD-E1FE35F14738}">
      <dgm:prSet/>
      <dgm:spPr/>
      <dgm:t>
        <a:bodyPr/>
        <a:lstStyle/>
        <a:p>
          <a:endParaRPr lang="en-US"/>
        </a:p>
      </dgm:t>
    </dgm:pt>
    <dgm:pt modelId="{F94BD0D9-F240-4339-9079-08F744962ED1}" type="sibTrans" cxnId="{609935C6-BCF9-4831-ABCD-E1FE35F14738}">
      <dgm:prSet/>
      <dgm:spPr/>
      <dgm:t>
        <a:bodyPr/>
        <a:lstStyle/>
        <a:p>
          <a:endParaRPr lang="en-US"/>
        </a:p>
      </dgm:t>
    </dgm:pt>
    <dgm:pt modelId="{161D5EA4-CB38-463C-938C-7657A59D32E9}">
      <dgm:prSet/>
      <dgm:spPr>
        <a:solidFill>
          <a:schemeClr val="tx1"/>
        </a:solidFill>
      </dgm:spPr>
      <dgm:t>
        <a:bodyPr/>
        <a:lstStyle/>
        <a:p>
          <a:pPr rtl="0"/>
          <a:r>
            <a:rPr lang="en-US" dirty="0" smtClean="0"/>
            <a:t>New controller paradigm</a:t>
          </a:r>
          <a:endParaRPr lang="en-US" dirty="0"/>
        </a:p>
      </dgm:t>
    </dgm:pt>
    <dgm:pt modelId="{8130104E-6487-4DFA-9FFA-0163E7A81598}" type="parTrans" cxnId="{0A2E8116-43CF-4AF9-A119-BE29D1C282EE}">
      <dgm:prSet/>
      <dgm:spPr/>
      <dgm:t>
        <a:bodyPr/>
        <a:lstStyle/>
        <a:p>
          <a:endParaRPr lang="en-US"/>
        </a:p>
      </dgm:t>
    </dgm:pt>
    <dgm:pt modelId="{17BCEAA9-F2A2-4E48-A13E-8C1BE5DA7A6E}" type="sibTrans" cxnId="{0A2E8116-43CF-4AF9-A119-BE29D1C282EE}">
      <dgm:prSet/>
      <dgm:spPr/>
      <dgm:t>
        <a:bodyPr/>
        <a:lstStyle/>
        <a:p>
          <a:endParaRPr lang="en-US"/>
        </a:p>
      </dgm:t>
    </dgm:pt>
    <dgm:pt modelId="{4B90CF18-EA9D-4373-A36A-BE195331CD42}" type="pres">
      <dgm:prSet presAssocID="{B8C7F9B1-31D7-49AB-961F-1D206A8EEBB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7478A6-CC5D-4EAC-8D48-5B0EC4292EC9}" type="pres">
      <dgm:prSet presAssocID="{80317513-F27C-41D5-8079-A4A2656B476D}" presName="composite" presStyleCnt="0"/>
      <dgm:spPr/>
      <dgm:t>
        <a:bodyPr/>
        <a:lstStyle/>
        <a:p>
          <a:endParaRPr lang="en-US"/>
        </a:p>
      </dgm:t>
    </dgm:pt>
    <dgm:pt modelId="{3EEA42FC-6497-4CC7-83F0-45ED563BEA02}" type="pres">
      <dgm:prSet presAssocID="{80317513-F27C-41D5-8079-A4A2656B476D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endParaRPr lang="en-US"/>
        </a:p>
      </dgm:t>
    </dgm:pt>
    <dgm:pt modelId="{9EAD7185-B85B-49B4-9336-755843240B20}" type="pres">
      <dgm:prSet presAssocID="{80317513-F27C-41D5-8079-A4A2656B476D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FD4C06-7132-4E59-907C-DABA5E4FE6C1}" type="pres">
      <dgm:prSet presAssocID="{3316AF25-3A81-4A0B-9A52-79B5921637A7}" presName="spacing" presStyleCnt="0"/>
      <dgm:spPr/>
      <dgm:t>
        <a:bodyPr/>
        <a:lstStyle/>
        <a:p>
          <a:endParaRPr lang="en-US"/>
        </a:p>
      </dgm:t>
    </dgm:pt>
    <dgm:pt modelId="{BD5654BF-A98E-4ADC-B9C5-64A469B1A394}" type="pres">
      <dgm:prSet presAssocID="{583F6FD7-9240-4A60-9106-A7692FADD212}" presName="composite" presStyleCnt="0"/>
      <dgm:spPr/>
      <dgm:t>
        <a:bodyPr/>
        <a:lstStyle/>
        <a:p>
          <a:endParaRPr lang="en-US"/>
        </a:p>
      </dgm:t>
    </dgm:pt>
    <dgm:pt modelId="{DEBC04DF-4927-4B40-BB9C-B1570E366CE6}" type="pres">
      <dgm:prSet presAssocID="{583F6FD7-9240-4A60-9106-A7692FADD212}" presName="imgShp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endParaRPr lang="en-US"/>
        </a:p>
      </dgm:t>
    </dgm:pt>
    <dgm:pt modelId="{3DD30100-74C2-47A9-9C7F-F205A0D132A3}" type="pres">
      <dgm:prSet presAssocID="{583F6FD7-9240-4A60-9106-A7692FADD212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60FA09-5C82-4B29-92A6-A066A439E988}" type="pres">
      <dgm:prSet presAssocID="{2655483D-A22A-4EF8-882E-9D525DD37C85}" presName="spacing" presStyleCnt="0"/>
      <dgm:spPr/>
      <dgm:t>
        <a:bodyPr/>
        <a:lstStyle/>
        <a:p>
          <a:endParaRPr lang="en-US"/>
        </a:p>
      </dgm:t>
    </dgm:pt>
    <dgm:pt modelId="{C3B6EB9D-AB77-468C-8AD9-9601DDB07374}" type="pres">
      <dgm:prSet presAssocID="{161D5EA4-CB38-463C-938C-7657A59D32E9}" presName="composite" presStyleCnt="0"/>
      <dgm:spPr/>
      <dgm:t>
        <a:bodyPr/>
        <a:lstStyle/>
        <a:p>
          <a:endParaRPr lang="en-US"/>
        </a:p>
      </dgm:t>
    </dgm:pt>
    <dgm:pt modelId="{1BE37D5C-51D4-4951-AC48-D53B762458EF}" type="pres">
      <dgm:prSet presAssocID="{161D5EA4-CB38-463C-938C-7657A59D32E9}" presName="imgShp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endParaRPr lang="en-US"/>
        </a:p>
      </dgm:t>
    </dgm:pt>
    <dgm:pt modelId="{D1CB3958-3419-45C6-B0ED-C79FD29A63E7}" type="pres">
      <dgm:prSet presAssocID="{161D5EA4-CB38-463C-938C-7657A59D32E9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70662D-18A2-409B-B3B2-AE51FAA0DCBE}" type="pres">
      <dgm:prSet presAssocID="{17BCEAA9-F2A2-4E48-A13E-8C1BE5DA7A6E}" presName="spacing" presStyleCnt="0"/>
      <dgm:spPr/>
      <dgm:t>
        <a:bodyPr/>
        <a:lstStyle/>
        <a:p>
          <a:endParaRPr lang="en-US"/>
        </a:p>
      </dgm:t>
    </dgm:pt>
    <dgm:pt modelId="{F5A661B3-1A60-447D-8DBA-16FE280E3201}" type="pres">
      <dgm:prSet presAssocID="{2C94AEB3-5689-4BF6-A93C-291A2A6438C4}" presName="composite" presStyleCnt="0"/>
      <dgm:spPr/>
      <dgm:t>
        <a:bodyPr/>
        <a:lstStyle/>
        <a:p>
          <a:endParaRPr lang="en-US"/>
        </a:p>
      </dgm:t>
    </dgm:pt>
    <dgm:pt modelId="{6D3D03F2-F275-4020-8CE1-4D193529F76F}" type="pres">
      <dgm:prSet presAssocID="{2C94AEB3-5689-4BF6-A93C-291A2A6438C4}" presName="imgShp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endParaRPr lang="en-US"/>
        </a:p>
      </dgm:t>
    </dgm:pt>
    <dgm:pt modelId="{8F772214-4403-4931-AF79-F6B03F471B55}" type="pres">
      <dgm:prSet presAssocID="{2C94AEB3-5689-4BF6-A93C-291A2A6438C4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5DB5B4A-E5C1-4B9F-9C0F-C4BF18210C27}" type="presOf" srcId="{80317513-F27C-41D5-8079-A4A2656B476D}" destId="{9EAD7185-B85B-49B4-9336-755843240B20}" srcOrd="0" destOrd="0" presId="urn:microsoft.com/office/officeart/2005/8/layout/vList3"/>
    <dgm:cxn modelId="{551C98C5-3C7C-4F4A-B3F4-A247B25E9255}" type="presOf" srcId="{B8C7F9B1-31D7-49AB-961F-1D206A8EEBB3}" destId="{4B90CF18-EA9D-4373-A36A-BE195331CD42}" srcOrd="0" destOrd="0" presId="urn:microsoft.com/office/officeart/2005/8/layout/vList3"/>
    <dgm:cxn modelId="{CCBF5771-3B22-49D3-A331-81765AD07BE7}" type="presOf" srcId="{2C94AEB3-5689-4BF6-A93C-291A2A6438C4}" destId="{8F772214-4403-4931-AF79-F6B03F471B55}" srcOrd="0" destOrd="0" presId="urn:microsoft.com/office/officeart/2005/8/layout/vList3"/>
    <dgm:cxn modelId="{609935C6-BCF9-4831-ABCD-E1FE35F14738}" srcId="{B8C7F9B1-31D7-49AB-961F-1D206A8EEBB3}" destId="{2C94AEB3-5689-4BF6-A93C-291A2A6438C4}" srcOrd="3" destOrd="0" parTransId="{2641EF5D-8782-4763-8E17-BB84ECEEBD17}" sibTransId="{F94BD0D9-F240-4339-9079-08F744962ED1}"/>
    <dgm:cxn modelId="{EDEE9036-90CE-4F1D-8C32-939B64E0138D}" type="presOf" srcId="{583F6FD7-9240-4A60-9106-A7692FADD212}" destId="{3DD30100-74C2-47A9-9C7F-F205A0D132A3}" srcOrd="0" destOrd="0" presId="urn:microsoft.com/office/officeart/2005/8/layout/vList3"/>
    <dgm:cxn modelId="{8F6A8518-7D3A-42CC-9952-4B462FEA04F7}" srcId="{B8C7F9B1-31D7-49AB-961F-1D206A8EEBB3}" destId="{80317513-F27C-41D5-8079-A4A2656B476D}" srcOrd="0" destOrd="0" parTransId="{B0F13F2C-BD0B-446F-BB6B-C46E5658B8A3}" sibTransId="{3316AF25-3A81-4A0B-9A52-79B5921637A7}"/>
    <dgm:cxn modelId="{80DADD1C-2E0C-4B39-89CD-94AD99E94271}" type="presOf" srcId="{161D5EA4-CB38-463C-938C-7657A59D32E9}" destId="{D1CB3958-3419-45C6-B0ED-C79FD29A63E7}" srcOrd="0" destOrd="0" presId="urn:microsoft.com/office/officeart/2005/8/layout/vList3"/>
    <dgm:cxn modelId="{0A2E8116-43CF-4AF9-A119-BE29D1C282EE}" srcId="{B8C7F9B1-31D7-49AB-961F-1D206A8EEBB3}" destId="{161D5EA4-CB38-463C-938C-7657A59D32E9}" srcOrd="2" destOrd="0" parTransId="{8130104E-6487-4DFA-9FFA-0163E7A81598}" sibTransId="{17BCEAA9-F2A2-4E48-A13E-8C1BE5DA7A6E}"/>
    <dgm:cxn modelId="{468DCD12-73E7-4106-8039-EBE60D958356}" srcId="{B8C7F9B1-31D7-49AB-961F-1D206A8EEBB3}" destId="{583F6FD7-9240-4A60-9106-A7692FADD212}" srcOrd="1" destOrd="0" parTransId="{3A5E3650-BA83-428E-A8FF-EF19C8AE29CD}" sibTransId="{2655483D-A22A-4EF8-882E-9D525DD37C85}"/>
    <dgm:cxn modelId="{A7DD36E1-FD0D-4C6B-A39E-A87245203DC9}" type="presParOf" srcId="{4B90CF18-EA9D-4373-A36A-BE195331CD42}" destId="{1D7478A6-CC5D-4EAC-8D48-5B0EC4292EC9}" srcOrd="0" destOrd="0" presId="urn:microsoft.com/office/officeart/2005/8/layout/vList3"/>
    <dgm:cxn modelId="{32E54786-F82E-45A7-825D-5933622098FE}" type="presParOf" srcId="{1D7478A6-CC5D-4EAC-8D48-5B0EC4292EC9}" destId="{3EEA42FC-6497-4CC7-83F0-45ED563BEA02}" srcOrd="0" destOrd="0" presId="urn:microsoft.com/office/officeart/2005/8/layout/vList3"/>
    <dgm:cxn modelId="{A1210920-D98D-4A2F-BA3E-514F01805F38}" type="presParOf" srcId="{1D7478A6-CC5D-4EAC-8D48-5B0EC4292EC9}" destId="{9EAD7185-B85B-49B4-9336-755843240B20}" srcOrd="1" destOrd="0" presId="urn:microsoft.com/office/officeart/2005/8/layout/vList3"/>
    <dgm:cxn modelId="{F5EBD3F9-584C-49C0-8A4B-6EB6D23A41A5}" type="presParOf" srcId="{4B90CF18-EA9D-4373-A36A-BE195331CD42}" destId="{7CFD4C06-7132-4E59-907C-DABA5E4FE6C1}" srcOrd="1" destOrd="0" presId="urn:microsoft.com/office/officeart/2005/8/layout/vList3"/>
    <dgm:cxn modelId="{65166D1D-7BED-4E17-A219-81B604635651}" type="presParOf" srcId="{4B90CF18-EA9D-4373-A36A-BE195331CD42}" destId="{BD5654BF-A98E-4ADC-B9C5-64A469B1A394}" srcOrd="2" destOrd="0" presId="urn:microsoft.com/office/officeart/2005/8/layout/vList3"/>
    <dgm:cxn modelId="{8DA940B6-B977-4154-9C07-3B07E5110E18}" type="presParOf" srcId="{BD5654BF-A98E-4ADC-B9C5-64A469B1A394}" destId="{DEBC04DF-4927-4B40-BB9C-B1570E366CE6}" srcOrd="0" destOrd="0" presId="urn:microsoft.com/office/officeart/2005/8/layout/vList3"/>
    <dgm:cxn modelId="{450A08A5-909A-4430-8072-079DC7281F47}" type="presParOf" srcId="{BD5654BF-A98E-4ADC-B9C5-64A469B1A394}" destId="{3DD30100-74C2-47A9-9C7F-F205A0D132A3}" srcOrd="1" destOrd="0" presId="urn:microsoft.com/office/officeart/2005/8/layout/vList3"/>
    <dgm:cxn modelId="{3F400FDE-292A-4C9F-92AE-838DF4899C77}" type="presParOf" srcId="{4B90CF18-EA9D-4373-A36A-BE195331CD42}" destId="{0760FA09-5C82-4B29-92A6-A066A439E988}" srcOrd="3" destOrd="0" presId="urn:microsoft.com/office/officeart/2005/8/layout/vList3"/>
    <dgm:cxn modelId="{18B6029B-AF15-4863-9EB5-B95EB6EF07F4}" type="presParOf" srcId="{4B90CF18-EA9D-4373-A36A-BE195331CD42}" destId="{C3B6EB9D-AB77-468C-8AD9-9601DDB07374}" srcOrd="4" destOrd="0" presId="urn:microsoft.com/office/officeart/2005/8/layout/vList3"/>
    <dgm:cxn modelId="{024069C0-4629-4B00-9FFD-2A0D7CFC69CD}" type="presParOf" srcId="{C3B6EB9D-AB77-468C-8AD9-9601DDB07374}" destId="{1BE37D5C-51D4-4951-AC48-D53B762458EF}" srcOrd="0" destOrd="0" presId="urn:microsoft.com/office/officeart/2005/8/layout/vList3"/>
    <dgm:cxn modelId="{6CD2DD2D-C8F8-4F10-BDD5-D31380D31B38}" type="presParOf" srcId="{C3B6EB9D-AB77-468C-8AD9-9601DDB07374}" destId="{D1CB3958-3419-45C6-B0ED-C79FD29A63E7}" srcOrd="1" destOrd="0" presId="urn:microsoft.com/office/officeart/2005/8/layout/vList3"/>
    <dgm:cxn modelId="{2AAA4EDF-215D-4488-A924-58B99AB1756B}" type="presParOf" srcId="{4B90CF18-EA9D-4373-A36A-BE195331CD42}" destId="{0770662D-18A2-409B-B3B2-AE51FAA0DCBE}" srcOrd="5" destOrd="0" presId="urn:microsoft.com/office/officeart/2005/8/layout/vList3"/>
    <dgm:cxn modelId="{C9AED74B-A707-431E-9803-17784E8364B3}" type="presParOf" srcId="{4B90CF18-EA9D-4373-A36A-BE195331CD42}" destId="{F5A661B3-1A60-447D-8DBA-16FE280E3201}" srcOrd="6" destOrd="0" presId="urn:microsoft.com/office/officeart/2005/8/layout/vList3"/>
    <dgm:cxn modelId="{CF4DE5EB-F4D1-4725-ADCE-3D1605FAC35B}" type="presParOf" srcId="{F5A661B3-1A60-447D-8DBA-16FE280E3201}" destId="{6D3D03F2-F275-4020-8CE1-4D193529F76F}" srcOrd="0" destOrd="0" presId="urn:microsoft.com/office/officeart/2005/8/layout/vList3"/>
    <dgm:cxn modelId="{8A8F105C-70EB-4AFA-8897-0EABEB3843B7}" type="presParOf" srcId="{F5A661B3-1A60-447D-8DBA-16FE280E3201}" destId="{8F772214-4403-4931-AF79-F6B03F471B5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AD7185-B85B-49B4-9336-755843240B20}">
      <dsp:nvSpPr>
        <dsp:cNvPr id="0" name=""/>
        <dsp:cNvSpPr/>
      </dsp:nvSpPr>
      <dsp:spPr>
        <a:xfrm rot="10800000">
          <a:off x="1637731" y="396"/>
          <a:ext cx="5625759" cy="882866"/>
        </a:xfrm>
        <a:prstGeom prst="homePlat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9320" tIns="110490" rIns="206248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COMExpress </a:t>
          </a:r>
          <a:endParaRPr lang="en-US" sz="2900" kern="1200" dirty="0"/>
        </a:p>
      </dsp:txBody>
      <dsp:txXfrm rot="10800000">
        <a:off x="1858447" y="396"/>
        <a:ext cx="5405043" cy="882866"/>
      </dsp:txXfrm>
    </dsp:sp>
    <dsp:sp modelId="{3EEA42FC-6497-4CC7-83F0-45ED563BEA02}">
      <dsp:nvSpPr>
        <dsp:cNvPr id="0" name=""/>
        <dsp:cNvSpPr/>
      </dsp:nvSpPr>
      <dsp:spPr>
        <a:xfrm>
          <a:off x="1196297" y="396"/>
          <a:ext cx="882866" cy="88286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228600">
            <a:schemeClr val="accent4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D30100-74C2-47A9-9C7F-F205A0D132A3}">
      <dsp:nvSpPr>
        <dsp:cNvPr id="0" name=""/>
        <dsp:cNvSpPr/>
      </dsp:nvSpPr>
      <dsp:spPr>
        <a:xfrm rot="10800000">
          <a:off x="1637731" y="1146805"/>
          <a:ext cx="5625759" cy="882866"/>
        </a:xfrm>
        <a:prstGeom prst="homePlat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9320" tIns="110490" rIns="206248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Proliferation of PROFINET</a:t>
          </a:r>
          <a:endParaRPr lang="en-US" sz="2900" kern="1200" dirty="0"/>
        </a:p>
      </dsp:txBody>
      <dsp:txXfrm rot="10800000">
        <a:off x="1858447" y="1146805"/>
        <a:ext cx="5405043" cy="882866"/>
      </dsp:txXfrm>
    </dsp:sp>
    <dsp:sp modelId="{DEBC04DF-4927-4B40-BB9C-B1570E366CE6}">
      <dsp:nvSpPr>
        <dsp:cNvPr id="0" name=""/>
        <dsp:cNvSpPr/>
      </dsp:nvSpPr>
      <dsp:spPr>
        <a:xfrm>
          <a:off x="1196297" y="1146805"/>
          <a:ext cx="882866" cy="882866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228600">
            <a:schemeClr val="accent4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CB3958-3419-45C6-B0ED-C79FD29A63E7}">
      <dsp:nvSpPr>
        <dsp:cNvPr id="0" name=""/>
        <dsp:cNvSpPr/>
      </dsp:nvSpPr>
      <dsp:spPr>
        <a:xfrm rot="10800000">
          <a:off x="1637731" y="2293214"/>
          <a:ext cx="5625759" cy="882866"/>
        </a:xfrm>
        <a:prstGeom prst="homePlat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9320" tIns="110490" rIns="206248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New controller paradigm</a:t>
          </a:r>
          <a:endParaRPr lang="en-US" sz="2900" kern="1200" dirty="0"/>
        </a:p>
      </dsp:txBody>
      <dsp:txXfrm rot="10800000">
        <a:off x="1858447" y="2293214"/>
        <a:ext cx="5405043" cy="882866"/>
      </dsp:txXfrm>
    </dsp:sp>
    <dsp:sp modelId="{1BE37D5C-51D4-4951-AC48-D53B762458EF}">
      <dsp:nvSpPr>
        <dsp:cNvPr id="0" name=""/>
        <dsp:cNvSpPr/>
      </dsp:nvSpPr>
      <dsp:spPr>
        <a:xfrm>
          <a:off x="1196297" y="2293214"/>
          <a:ext cx="882866" cy="882866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228600">
            <a:schemeClr val="accent4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772214-4403-4931-AF79-F6B03F471B55}">
      <dsp:nvSpPr>
        <dsp:cNvPr id="0" name=""/>
        <dsp:cNvSpPr/>
      </dsp:nvSpPr>
      <dsp:spPr>
        <a:xfrm rot="10800000">
          <a:off x="1637731" y="3439622"/>
          <a:ext cx="5625759" cy="882866"/>
        </a:xfrm>
        <a:prstGeom prst="homePlat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9320" tIns="110490" rIns="206248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Software, Software, Software</a:t>
          </a:r>
          <a:endParaRPr lang="en-US" sz="2900" kern="1200" dirty="0"/>
        </a:p>
      </dsp:txBody>
      <dsp:txXfrm rot="10800000">
        <a:off x="1858447" y="3439622"/>
        <a:ext cx="5405043" cy="882866"/>
      </dsp:txXfrm>
    </dsp:sp>
    <dsp:sp modelId="{6D3D03F2-F275-4020-8CE1-4D193529F76F}">
      <dsp:nvSpPr>
        <dsp:cNvPr id="0" name=""/>
        <dsp:cNvSpPr/>
      </dsp:nvSpPr>
      <dsp:spPr>
        <a:xfrm>
          <a:off x="1196297" y="3439622"/>
          <a:ext cx="882866" cy="882866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228600">
            <a:schemeClr val="accent4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png"/><Relationship Id="rId13" Type="http://schemas.openxmlformats.org/officeDocument/2006/relationships/image" Target="../media/image222.png"/><Relationship Id="rId3" Type="http://schemas.openxmlformats.org/officeDocument/2006/relationships/image" Target="../media/image212.png"/><Relationship Id="rId7" Type="http://schemas.openxmlformats.org/officeDocument/2006/relationships/image" Target="../media/image216.png"/><Relationship Id="rId12" Type="http://schemas.openxmlformats.org/officeDocument/2006/relationships/image" Target="../media/image221.png"/><Relationship Id="rId2" Type="http://schemas.openxmlformats.org/officeDocument/2006/relationships/image" Target="../media/image211.png"/><Relationship Id="rId1" Type="http://schemas.openxmlformats.org/officeDocument/2006/relationships/image" Target="../media/image210.png"/><Relationship Id="rId6" Type="http://schemas.openxmlformats.org/officeDocument/2006/relationships/image" Target="../media/image215.png"/><Relationship Id="rId11" Type="http://schemas.openxmlformats.org/officeDocument/2006/relationships/image" Target="../media/image220.png"/><Relationship Id="rId5" Type="http://schemas.openxmlformats.org/officeDocument/2006/relationships/image" Target="../media/image214.png"/><Relationship Id="rId10" Type="http://schemas.openxmlformats.org/officeDocument/2006/relationships/image" Target="../media/image219.png"/><Relationship Id="rId4" Type="http://schemas.openxmlformats.org/officeDocument/2006/relationships/image" Target="../media/image213.png"/><Relationship Id="rId9" Type="http://schemas.openxmlformats.org/officeDocument/2006/relationships/image" Target="../media/image218.png"/><Relationship Id="rId14" Type="http://schemas.openxmlformats.org/officeDocument/2006/relationships/image" Target="../media/image223.png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213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8916988"/>
            <a:ext cx="16002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214" name="Text Box 22"/>
          <p:cNvSpPr txBox="1">
            <a:spLocks noChangeArrowheads="1"/>
          </p:cNvSpPr>
          <p:nvPr/>
        </p:nvSpPr>
        <p:spPr bwMode="auto">
          <a:xfrm>
            <a:off x="2922588" y="8988425"/>
            <a:ext cx="4021137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lnSpc>
                <a:spcPts val="1100"/>
              </a:lnSpc>
            </a:pPr>
            <a:fld id="{01671DD6-19E4-4A1D-93AA-C63F31C599FF}" type="slidenum">
              <a:rPr lang="en-US" sz="900">
                <a:solidFill>
                  <a:srgbClr val="1E4191"/>
                </a:solidFill>
              </a:rPr>
              <a:pPr algn="r">
                <a:lnSpc>
                  <a:spcPts val="1100"/>
                </a:lnSpc>
              </a:pPr>
              <a:t>‹#›</a:t>
            </a:fld>
            <a:r>
              <a:rPr lang="en-US" sz="900" dirty="0">
                <a:solidFill>
                  <a:srgbClr val="1E4191"/>
                </a:solidFill>
              </a:rPr>
              <a:t> /</a:t>
            </a:r>
          </a:p>
          <a:p>
            <a:pPr algn="r">
              <a:lnSpc>
                <a:spcPts val="1100"/>
              </a:lnSpc>
            </a:pPr>
            <a:r>
              <a:rPr lang="en-US" sz="900" dirty="0">
                <a:solidFill>
                  <a:srgbClr val="1E4191"/>
                </a:solidFill>
              </a:rPr>
              <a:t>GE  / </a:t>
            </a:r>
          </a:p>
          <a:p>
            <a:pPr algn="r"/>
            <a:endParaRPr lang="en-US" sz="900" dirty="0">
              <a:solidFill>
                <a:srgbClr val="1E41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3105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6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8916988"/>
            <a:ext cx="16002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228600"/>
            <a:ext cx="5730875" cy="4298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730875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44" tIns="48322" rIns="96644" bIns="483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2922588" y="8988425"/>
            <a:ext cx="4021137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lnSpc>
                <a:spcPts val="1100"/>
              </a:lnSpc>
            </a:pPr>
            <a:fld id="{3B009B92-AF05-43A2-854E-D6056F756639}" type="slidenum">
              <a:rPr lang="en-US" sz="900">
                <a:solidFill>
                  <a:srgbClr val="1E4191"/>
                </a:solidFill>
              </a:rPr>
              <a:pPr algn="r">
                <a:lnSpc>
                  <a:spcPts val="1100"/>
                </a:lnSpc>
              </a:pPr>
              <a:t>‹#›</a:t>
            </a:fld>
            <a:r>
              <a:rPr lang="en-US" sz="900" dirty="0">
                <a:solidFill>
                  <a:srgbClr val="1E4191"/>
                </a:solidFill>
              </a:rPr>
              <a:t> /</a:t>
            </a:r>
          </a:p>
          <a:p>
            <a:pPr algn="r">
              <a:lnSpc>
                <a:spcPts val="1100"/>
              </a:lnSpc>
            </a:pPr>
            <a:r>
              <a:rPr lang="en-US" sz="900" dirty="0">
                <a:solidFill>
                  <a:srgbClr val="1E4191"/>
                </a:solidFill>
              </a:rPr>
              <a:t>GE  / </a:t>
            </a:r>
          </a:p>
          <a:p>
            <a:pPr algn="r"/>
            <a:endParaRPr lang="en-US" sz="900" dirty="0">
              <a:solidFill>
                <a:srgbClr val="1E41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7771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lnSpc>
        <a:spcPct val="90000"/>
      </a:lnSpc>
      <a:spcBef>
        <a:spcPct val="30000"/>
      </a:spcBef>
      <a:spcAft>
        <a:spcPct val="0"/>
      </a:spcAft>
      <a:defRPr sz="1200" kern="1200">
        <a:solidFill>
          <a:srgbClr val="4157AD"/>
        </a:solidFill>
        <a:latin typeface="GE Inspira Pitch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30000"/>
      </a:spcBef>
      <a:spcAft>
        <a:spcPct val="0"/>
      </a:spcAft>
      <a:defRPr sz="1200" kern="1200">
        <a:solidFill>
          <a:srgbClr val="4157AD"/>
        </a:solidFill>
        <a:latin typeface="GE Inspira Pitch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30000"/>
      </a:spcBef>
      <a:spcAft>
        <a:spcPct val="0"/>
      </a:spcAft>
      <a:defRPr sz="1200" kern="1200">
        <a:solidFill>
          <a:srgbClr val="4157AD"/>
        </a:solidFill>
        <a:latin typeface="GE Inspira Pitch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30000"/>
      </a:spcBef>
      <a:spcAft>
        <a:spcPct val="0"/>
      </a:spcAft>
      <a:defRPr sz="1200" kern="1200">
        <a:solidFill>
          <a:srgbClr val="4157AD"/>
        </a:solidFill>
        <a:latin typeface="GE Inspira Pitch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30000"/>
      </a:spcBef>
      <a:spcAft>
        <a:spcPct val="0"/>
      </a:spcAft>
      <a:defRPr sz="1200" kern="1200">
        <a:solidFill>
          <a:srgbClr val="4157AD"/>
        </a:solidFill>
        <a:latin typeface="GE Inspira Pitch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2813" y="228600"/>
            <a:ext cx="5732462" cy="4298950"/>
          </a:xfrm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lIns="96632" tIns="48316" rIns="96632" bIns="48316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45106" y="738428"/>
            <a:ext cx="4864674" cy="3613548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2188" y="6464301"/>
            <a:ext cx="2563812" cy="500063"/>
          </a:xfrm>
          <a:noFill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45106" y="738428"/>
            <a:ext cx="4864674" cy="3613548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2188" y="6464301"/>
            <a:ext cx="2563812" cy="500063"/>
          </a:xfrm>
          <a:noFill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4143737" y="9119830"/>
            <a:ext cx="3169810" cy="479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704" tIns="47352" rIns="94704" bIns="47352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69473" indent="-295951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83805" indent="-236761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57327" indent="-236761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130849" indent="-236761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604371" indent="-23676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3077893" indent="-23676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551415" indent="-23676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4024937" indent="-23676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01AFDF2-4851-4809-8C64-8C9AC2001197}" type="slidenum">
              <a:rPr lang="en-US" sz="1200">
                <a:solidFill>
                  <a:prstClr val="black"/>
                </a:solidFill>
              </a:rPr>
              <a:pPr eaLnBrk="1" hangingPunct="1"/>
              <a:t>39</a:t>
            </a:fld>
            <a:endParaRPr 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8049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6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2813" y="228600"/>
            <a:ext cx="5732462" cy="4298950"/>
          </a:xfrm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lIns="96632" tIns="48316" rIns="96632" bIns="48316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 txBox="1">
            <a:spLocks noGrp="1" noChangeArrowheads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3" tIns="48327" rIns="96653" bIns="48327" anchor="b"/>
          <a:lstStyle>
            <a:lvl1pPr defTabSz="966788">
              <a:defRPr>
                <a:solidFill>
                  <a:schemeClr val="tx1"/>
                </a:solidFill>
                <a:latin typeface="GE Inspira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GE Inspira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GE Inspira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GE Inspira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GE Inspira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 Inspira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 Inspira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 Inspira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 Inspira" pitchFamily="34" charset="0"/>
              </a:defRPr>
            </a:lvl9pPr>
          </a:lstStyle>
          <a:p>
            <a:pPr algn="r"/>
            <a:fld id="{4CADB922-0903-45D7-B03D-CE7051F9A671}" type="slidenum">
              <a:rPr lang="en-US" sz="1200" smtClean="0">
                <a:solidFill>
                  <a:prstClr val="black"/>
                </a:solidFill>
                <a:latin typeface="GE Inspira Pitch" pitchFamily="34" charset="0"/>
              </a:rPr>
              <a:pPr algn="r"/>
              <a:t>49</a:t>
            </a:fld>
            <a:endParaRPr lang="en-US" sz="1200" dirty="0" smtClean="0">
              <a:solidFill>
                <a:prstClr val="black"/>
              </a:solidFill>
              <a:latin typeface="GE Inspira Pitch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</p:spPr>
        <p:txBody>
          <a:bodyPr lIns="96653" tIns="48327" rIns="96653" bIns="4832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GFK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8373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Should there be anything else listed within the bullet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3487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4400" y="228600"/>
            <a:ext cx="5730875" cy="4298950"/>
          </a:xfrm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648200"/>
            <a:ext cx="5986463" cy="4953000"/>
          </a:xfrm>
          <a:noFill/>
        </p:spPr>
        <p:txBody>
          <a:bodyPr lIns="96627" tIns="48314" rIns="96627" bIns="48314"/>
          <a:lstStyle/>
          <a:p>
            <a:pPr marL="236538" indent="-236538"/>
            <a:r>
              <a:rPr lang="en-US" b="1" dirty="0" smtClean="0"/>
              <a:t>Training Focus:</a:t>
            </a:r>
          </a:p>
          <a:p>
            <a:pPr marL="236538" indent="-236538">
              <a:buFontTx/>
              <a:buChar char="•"/>
            </a:pPr>
            <a:r>
              <a:rPr lang="en-US" dirty="0" smtClean="0"/>
              <a:t> </a:t>
            </a:r>
            <a:r>
              <a:rPr lang="en-US" sz="1000" dirty="0" smtClean="0"/>
              <a:t>Team focuses on developing &amp; delivering training to 2 main audiences:</a:t>
            </a:r>
          </a:p>
          <a:p>
            <a:pPr marL="769938" lvl="1" indent="-295275">
              <a:buFontTx/>
              <a:buChar char="•"/>
            </a:pPr>
            <a:r>
              <a:rPr lang="en-US" sz="1000" dirty="0" smtClean="0"/>
              <a:t>Customers (technical product training)</a:t>
            </a:r>
          </a:p>
          <a:p>
            <a:pPr marL="769938" lvl="1" indent="-295275">
              <a:buFontTx/>
              <a:buChar char="•"/>
            </a:pPr>
            <a:r>
              <a:rPr lang="en-US" sz="1000" dirty="0" smtClean="0"/>
              <a:t>Global Sales team (a mix of solution, technical &amp; sales skills)</a:t>
            </a:r>
          </a:p>
          <a:p>
            <a:pPr marL="312738" indent="-295275">
              <a:buFontTx/>
              <a:buChar char="•"/>
            </a:pPr>
            <a:r>
              <a:rPr lang="en-US" sz="1000" dirty="0" smtClean="0"/>
              <a:t>Vertical/Segments Currently available:</a:t>
            </a:r>
          </a:p>
          <a:p>
            <a:pPr marL="769938" lvl="1" indent="-295275">
              <a:buFontTx/>
              <a:buChar char="•"/>
            </a:pPr>
            <a:r>
              <a:rPr lang="en-US" sz="1000" dirty="0" smtClean="0"/>
              <a:t>CPG1 – Primer for Consumer Product | CPG II Consumer Products Industry Segments</a:t>
            </a:r>
          </a:p>
          <a:p>
            <a:pPr marL="769938" lvl="1" indent="-295275">
              <a:buFontTx/>
              <a:buChar char="•"/>
            </a:pPr>
            <a:r>
              <a:rPr lang="en-US" sz="1000" dirty="0" smtClean="0"/>
              <a:t>Energy I – Getting Smart on Energy | Energy II – Proficy Grid Manager | Energy III Steam Cycle Solutions</a:t>
            </a:r>
          </a:p>
          <a:p>
            <a:pPr marL="769938" lvl="1" indent="-295275">
              <a:buFontTx/>
              <a:buChar char="•"/>
            </a:pPr>
            <a:endParaRPr lang="en-US" sz="1000" dirty="0" smtClean="0"/>
          </a:p>
          <a:p>
            <a:pPr marL="236538" indent="-236538"/>
            <a:r>
              <a:rPr lang="en-US" b="1" dirty="0" smtClean="0"/>
              <a:t>Delivery:</a:t>
            </a:r>
          </a:p>
          <a:p>
            <a:pPr marL="236538" indent="-236538"/>
            <a:r>
              <a:rPr lang="en-US" sz="1000" dirty="0" smtClean="0"/>
              <a:t>Training is delivered utilizing our Learning Management System (LMS) – EDGE</a:t>
            </a:r>
          </a:p>
          <a:p>
            <a:pPr marL="236538" indent="-236538"/>
            <a:r>
              <a:rPr lang="en-US" sz="1000" dirty="0" smtClean="0"/>
              <a:t>- Online = self-paced online courses &amp; activities.</a:t>
            </a:r>
          </a:p>
          <a:p>
            <a:pPr marL="236538" indent="-236538"/>
            <a:r>
              <a:rPr lang="en-US" sz="1000" dirty="0" smtClean="0"/>
              <a:t>- Instructor-Led DL = virtual clsrm. led by an instructor. Tools such as WebEx, tutorials, Forums, wikis, and skill building labs &amp; simulations are utilized and instructor moderated.</a:t>
            </a:r>
          </a:p>
          <a:p>
            <a:pPr marL="236538" indent="-236538"/>
            <a:r>
              <a:rPr lang="en-US" sz="1000" dirty="0" smtClean="0"/>
              <a:t>- Blended Classroom= mix of online, instructor led training.</a:t>
            </a:r>
          </a:p>
          <a:p>
            <a:pPr marL="236538" indent="-236538"/>
            <a:endParaRPr lang="en-US" sz="500" b="1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3775" cy="3602038"/>
          </a:xfrm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925" y="4561576"/>
            <a:ext cx="5365353" cy="43188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>
              <a:solidFill>
                <a:srgbClr val="4C4C4C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4400" y="228600"/>
            <a:ext cx="5730875" cy="4298950"/>
          </a:xfrm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0450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389" y="4560304"/>
            <a:ext cx="5368426" cy="4320770"/>
          </a:xfrm>
          <a:noFill/>
        </p:spPr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endParaRPr lang="en-US" dirty="0" smtClean="0">
              <a:solidFill>
                <a:srgbClr val="4C4C4C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29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2813" y="228600"/>
            <a:ext cx="5732462" cy="4298950"/>
          </a:xfrm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lIns="96632" tIns="48316" rIns="96632" bIns="48316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ln/>
        </p:spPr>
      </p:sp>
      <p:sp>
        <p:nvSpPr>
          <p:cNvPr id="227330" name="Notes Placeholder 2"/>
          <p:cNvSpPr>
            <a:spLocks noGrp="1"/>
          </p:cNvSpPr>
          <p:nvPr>
            <p:ph type="body" idx="1"/>
          </p:nvPr>
        </p:nvSpPr>
        <p:spPr>
          <a:xfrm>
            <a:off x="731195" y="4560570"/>
            <a:ext cx="5852814" cy="432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743" tIns="46871" rIns="93743" bIns="46871"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en-US" sz="3400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8413" y="738188"/>
            <a:ext cx="4818062" cy="3613150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2188" y="6464300"/>
            <a:ext cx="2563812" cy="500063"/>
          </a:xfrm>
          <a:noFill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04" tIns="47352" rIns="94704" bIns="47352"/>
          <a:lstStyle>
            <a:lvl1pPr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eaLnBrk="1" hangingPunct="1"/>
            <a:fld id="{2D526A38-AD27-42D5-9ABF-14D45E8A8BF2}" type="slidenum">
              <a:rPr lang="en-US" sz="1200">
                <a:latin typeface="Times New Roman" pitchFamily="18" charset="0"/>
              </a:rPr>
              <a:pPr eaLnBrk="1" hangingPunct="1"/>
              <a:t>30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45106" y="738428"/>
            <a:ext cx="4864674" cy="3613548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2188" y="6464301"/>
            <a:ext cx="2563812" cy="500063"/>
          </a:xfrm>
          <a:noFill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344488" y="263525"/>
            <a:ext cx="8401050" cy="1395413"/>
          </a:xfrm>
        </p:spPr>
        <p:txBody>
          <a:bodyPr/>
          <a:lstStyle>
            <a:lvl1pPr>
              <a:spcBef>
                <a:spcPct val="25000"/>
              </a:spcBef>
              <a:defRPr sz="5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58061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4488" y="1677988"/>
            <a:ext cx="8396287" cy="1752600"/>
          </a:xfrm>
        </p:spPr>
        <p:txBody>
          <a:bodyPr/>
          <a:lstStyle>
            <a:lvl1pPr>
              <a:spcBef>
                <a:spcPct val="0"/>
              </a:spcBef>
              <a:defRPr sz="5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pic>
        <p:nvPicPr>
          <p:cNvPr id="58062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5803900"/>
            <a:ext cx="2751138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192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8138" y="280988"/>
            <a:ext cx="2114550" cy="5683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80988"/>
            <a:ext cx="6192838" cy="5683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129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344488" y="263525"/>
            <a:ext cx="8401050" cy="1395413"/>
          </a:xfrm>
        </p:spPr>
        <p:txBody>
          <a:bodyPr/>
          <a:lstStyle>
            <a:lvl1pPr>
              <a:spcBef>
                <a:spcPct val="25000"/>
              </a:spcBef>
              <a:defRPr sz="5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58061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4488" y="1677988"/>
            <a:ext cx="8396287" cy="1752600"/>
          </a:xfrm>
        </p:spPr>
        <p:txBody>
          <a:bodyPr/>
          <a:lstStyle>
            <a:lvl1pPr>
              <a:spcBef>
                <a:spcPct val="0"/>
              </a:spcBef>
              <a:defRPr sz="5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22327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344488" y="263525"/>
            <a:ext cx="8401050" cy="1395413"/>
          </a:xfrm>
        </p:spPr>
        <p:txBody>
          <a:bodyPr/>
          <a:lstStyle>
            <a:lvl1pPr>
              <a:spcBef>
                <a:spcPct val="25000"/>
              </a:spcBef>
              <a:defRPr sz="5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58061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4488" y="1677988"/>
            <a:ext cx="8396287" cy="1752600"/>
          </a:xfrm>
        </p:spPr>
        <p:txBody>
          <a:bodyPr/>
          <a:lstStyle>
            <a:lvl1pPr>
              <a:spcBef>
                <a:spcPct val="0"/>
              </a:spcBef>
              <a:defRPr sz="5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22327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220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727200"/>
            <a:ext cx="4152900" cy="4237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7200"/>
            <a:ext cx="4154488" cy="4237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789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320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5460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727200"/>
            <a:ext cx="4152900" cy="4237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7200"/>
            <a:ext cx="4154488" cy="4237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393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8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037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1151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727200"/>
            <a:ext cx="4152900" cy="4237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7200"/>
            <a:ext cx="4154488" cy="4237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551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286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295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933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702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4923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280988"/>
            <a:ext cx="8459788" cy="99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1727200"/>
            <a:ext cx="8459788" cy="423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9602" name="Text Box 18"/>
          <p:cNvSpPr txBox="1">
            <a:spLocks noChangeArrowheads="1"/>
          </p:cNvSpPr>
          <p:nvPr/>
        </p:nvSpPr>
        <p:spPr bwMode="auto">
          <a:xfrm>
            <a:off x="5868537" y="6277519"/>
            <a:ext cx="3029401" cy="46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fld id="{78C14213-1DCA-4169-9F77-5A7E4EBA4F1C}" type="slidenum">
              <a:rPr lang="en-US" sz="900"/>
              <a:pPr algn="r">
                <a:lnSpc>
                  <a:spcPct val="90000"/>
                </a:lnSpc>
              </a:pPr>
              <a:t>‹#›</a:t>
            </a:fld>
            <a:r>
              <a:rPr lang="en-US" sz="900" dirty="0"/>
              <a:t> /</a:t>
            </a:r>
          </a:p>
          <a:p>
            <a:pPr marL="0" marR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 smtClean="0"/>
              <a:t>GEIP/GE</a:t>
            </a:r>
            <a:r>
              <a:rPr lang="en-US" sz="900" baseline="0" dirty="0" smtClean="0"/>
              <a:t> Energy Services</a:t>
            </a:r>
            <a:r>
              <a:rPr lang="en-US" sz="900" dirty="0" smtClean="0"/>
              <a:t> </a:t>
            </a:r>
            <a:endParaRPr lang="en-US" sz="900" dirty="0"/>
          </a:p>
          <a:p>
            <a:pPr algn="r">
              <a:lnSpc>
                <a:spcPct val="90000"/>
              </a:lnSpc>
            </a:pPr>
            <a:fld id="{72C95EF0-A460-4249-9CE1-4634C437EB32}" type="datetime1">
              <a:rPr lang="en-US" sz="900"/>
              <a:pPr algn="r">
                <a:lnSpc>
                  <a:spcPct val="90000"/>
                </a:lnSpc>
              </a:pPr>
              <a:t>4/29/2013</a:t>
            </a:fld>
            <a:endParaRPr lang="en-US" dirty="0"/>
          </a:p>
        </p:txBody>
      </p:sp>
      <p:pic>
        <p:nvPicPr>
          <p:cNvPr id="579603" name="Picture 1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6078538"/>
            <a:ext cx="1763712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9pPr>
    </p:titleStyle>
    <p:bodyStyle>
      <a:lvl1pPr algn="l" rtl="0" eaLnBrk="1" fontAlgn="base" hangingPunct="1">
        <a:lnSpc>
          <a:spcPct val="90000"/>
        </a:lnSpc>
        <a:spcBef>
          <a:spcPct val="50000"/>
        </a:spcBef>
        <a:spcAft>
          <a:spcPct val="0"/>
        </a:spcAft>
        <a:buClr>
          <a:srgbClr val="004880"/>
        </a:buClr>
        <a:defRPr sz="3200">
          <a:solidFill>
            <a:srgbClr val="1E4191"/>
          </a:solidFill>
          <a:latin typeface="+mn-lt"/>
          <a:ea typeface="+mn-ea"/>
          <a:cs typeface="+mn-cs"/>
        </a:defRPr>
      </a:lvl1pPr>
      <a:lvl2pPr marL="341313" indent="-339725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004880"/>
        </a:buClr>
        <a:buFont typeface="GE Inspira Pitch" pitchFamily="34" charset="0"/>
        <a:buChar char="•"/>
        <a:defRPr sz="3200">
          <a:solidFill>
            <a:srgbClr val="1E4191"/>
          </a:solidFill>
          <a:latin typeface="+mn-lt"/>
        </a:defRPr>
      </a:lvl2pPr>
      <a:lvl3pPr marL="744538" indent="-288925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3pPr>
      <a:lvl4pPr marL="1146175" indent="-287338" algn="l" rtl="0" eaLnBrk="1" fontAlgn="base" hangingPunct="1">
        <a:lnSpc>
          <a:spcPct val="90000"/>
        </a:lnSpc>
        <a:spcBef>
          <a:spcPct val="1000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4pPr>
      <a:lvl5pPr marL="1546225" indent="-28575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5pPr>
      <a:lvl6pPr marL="2003425" indent="-28575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6pPr>
      <a:lvl7pPr marL="2460625" indent="-28575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7pPr>
      <a:lvl8pPr marL="2917825" indent="-28575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8pPr>
      <a:lvl9pPr marL="3375025" indent="-28575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280988"/>
            <a:ext cx="8459788" cy="99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1727200"/>
            <a:ext cx="8459788" cy="423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6083300"/>
            <a:ext cx="16002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Text Box 18"/>
          <p:cNvSpPr txBox="1">
            <a:spLocks noChangeArrowheads="1"/>
          </p:cNvSpPr>
          <p:nvPr/>
        </p:nvSpPr>
        <p:spPr bwMode="auto">
          <a:xfrm>
            <a:off x="6442075" y="6229350"/>
            <a:ext cx="2455863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fld id="{E6197A1B-BEA8-4C66-82AE-C605331BB64B}" type="slidenum">
              <a:rPr lang="en-US" sz="900" smtClean="0">
                <a:solidFill>
                  <a:srgbClr val="1E4191"/>
                </a:solidFill>
              </a:rPr>
              <a:pPr algn="r">
                <a:lnSpc>
                  <a:spcPct val="90000"/>
                </a:lnSpc>
                <a:defRPr/>
              </a:pPr>
              <a:t>‹#›</a:t>
            </a:fld>
            <a:endParaRPr lang="en-US" sz="900" dirty="0" smtClean="0">
              <a:solidFill>
                <a:srgbClr val="1E4191"/>
              </a:solidFill>
            </a:endParaRPr>
          </a:p>
          <a:p>
            <a:pPr algn="r">
              <a:lnSpc>
                <a:spcPct val="90000"/>
              </a:lnSpc>
              <a:defRPr/>
            </a:pPr>
            <a:r>
              <a:rPr lang="en-US" sz="900" dirty="0" smtClean="0">
                <a:solidFill>
                  <a:srgbClr val="1E4191"/>
                </a:solidFill>
              </a:rPr>
              <a:t> Presenter and Event</a:t>
            </a:r>
          </a:p>
          <a:p>
            <a:pPr algn="r">
              <a:lnSpc>
                <a:spcPct val="90000"/>
              </a:lnSpc>
              <a:defRPr/>
            </a:pPr>
            <a:fld id="{4C73E019-C213-440A-87C2-DB10FD149706}" type="datetime1">
              <a:rPr lang="en-US" sz="900" smtClean="0">
                <a:solidFill>
                  <a:srgbClr val="1E4191"/>
                </a:solidFill>
              </a:rPr>
              <a:pPr algn="r">
                <a:lnSpc>
                  <a:spcPct val="90000"/>
                </a:lnSpc>
                <a:defRPr/>
              </a:pPr>
              <a:t>4/29/2013</a:t>
            </a:fld>
            <a:endParaRPr lang="en-US" dirty="0" smtClean="0">
              <a:solidFill>
                <a:srgbClr val="1E419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rgbClr val="004880"/>
        </a:buClr>
        <a:defRPr sz="3200">
          <a:solidFill>
            <a:srgbClr val="1E4191"/>
          </a:solidFill>
          <a:latin typeface="+mn-lt"/>
          <a:ea typeface="+mn-ea"/>
          <a:cs typeface="+mn-cs"/>
        </a:defRPr>
      </a:lvl1pPr>
      <a:lvl2pPr marL="341313" indent="-3397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4880"/>
        </a:buClr>
        <a:buFont typeface="GE Inspira Pitch" pitchFamily="34" charset="0"/>
        <a:buChar char="•"/>
        <a:defRPr sz="3200">
          <a:solidFill>
            <a:srgbClr val="1E4191"/>
          </a:solidFill>
          <a:latin typeface="+mn-lt"/>
        </a:defRPr>
      </a:lvl2pPr>
      <a:lvl3pPr marL="744538" indent="-288925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3pPr>
      <a:lvl4pPr marL="1146175" indent="-28733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4pPr>
      <a:lvl5pPr marL="1546225" indent="-285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5pPr>
      <a:lvl6pPr marL="20034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6pPr>
      <a:lvl7pPr marL="24606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7pPr>
      <a:lvl8pPr marL="29178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8pPr>
      <a:lvl9pPr marL="33750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280988"/>
            <a:ext cx="8459788" cy="99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1727200"/>
            <a:ext cx="8459788" cy="423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6083300"/>
            <a:ext cx="16002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Text Box 18"/>
          <p:cNvSpPr txBox="1">
            <a:spLocks noChangeArrowheads="1"/>
          </p:cNvSpPr>
          <p:nvPr/>
        </p:nvSpPr>
        <p:spPr bwMode="auto">
          <a:xfrm>
            <a:off x="6442075" y="6229350"/>
            <a:ext cx="2455863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fld id="{E6197A1B-BEA8-4C66-82AE-C605331BB64B}" type="slidenum">
              <a:rPr lang="en-US" sz="900" smtClean="0">
                <a:solidFill>
                  <a:srgbClr val="1E4191"/>
                </a:solidFill>
              </a:rPr>
              <a:pPr algn="r">
                <a:lnSpc>
                  <a:spcPct val="90000"/>
                </a:lnSpc>
                <a:defRPr/>
              </a:pPr>
              <a:t>‹#›</a:t>
            </a:fld>
            <a:endParaRPr lang="en-US" sz="900" dirty="0" smtClean="0">
              <a:solidFill>
                <a:srgbClr val="1E4191"/>
              </a:solidFill>
            </a:endParaRPr>
          </a:p>
          <a:p>
            <a:pPr algn="r">
              <a:lnSpc>
                <a:spcPct val="90000"/>
              </a:lnSpc>
              <a:defRPr/>
            </a:pPr>
            <a:r>
              <a:rPr lang="en-US" sz="900" dirty="0" smtClean="0">
                <a:solidFill>
                  <a:srgbClr val="1E4191"/>
                </a:solidFill>
              </a:rPr>
              <a:t> Presenter and Event</a:t>
            </a:r>
          </a:p>
          <a:p>
            <a:pPr algn="r">
              <a:lnSpc>
                <a:spcPct val="90000"/>
              </a:lnSpc>
              <a:defRPr/>
            </a:pPr>
            <a:fld id="{4C73E019-C213-440A-87C2-DB10FD149706}" type="datetime1">
              <a:rPr lang="en-US" sz="900" smtClean="0">
                <a:solidFill>
                  <a:srgbClr val="1E4191"/>
                </a:solidFill>
              </a:rPr>
              <a:pPr algn="r">
                <a:lnSpc>
                  <a:spcPct val="90000"/>
                </a:lnSpc>
                <a:defRPr/>
              </a:pPr>
              <a:t>4/29/2013</a:t>
            </a:fld>
            <a:endParaRPr lang="en-US" dirty="0" smtClean="0">
              <a:solidFill>
                <a:srgbClr val="1E419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801" r:id="rId2"/>
    <p:sldLayoutId id="2147483802" r:id="rId3"/>
    <p:sldLayoutId id="2147483803" r:id="rId4"/>
    <p:sldLayoutId id="2147483804" r:id="rId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rgbClr val="004880"/>
        </a:buClr>
        <a:defRPr sz="3200">
          <a:solidFill>
            <a:srgbClr val="1E4191"/>
          </a:solidFill>
          <a:latin typeface="+mn-lt"/>
          <a:ea typeface="+mn-ea"/>
          <a:cs typeface="+mn-cs"/>
        </a:defRPr>
      </a:lvl1pPr>
      <a:lvl2pPr marL="341313" indent="-3397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4880"/>
        </a:buClr>
        <a:buFont typeface="GE Inspira Pitch" pitchFamily="34" charset="0"/>
        <a:buChar char="•"/>
        <a:defRPr sz="3200">
          <a:solidFill>
            <a:srgbClr val="1E4191"/>
          </a:solidFill>
          <a:latin typeface="+mn-lt"/>
        </a:defRPr>
      </a:lvl2pPr>
      <a:lvl3pPr marL="744538" indent="-288925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3pPr>
      <a:lvl4pPr marL="1146175" indent="-28733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4pPr>
      <a:lvl5pPr marL="1546225" indent="-285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5pPr>
      <a:lvl6pPr marL="20034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6pPr>
      <a:lvl7pPr marL="24606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7pPr>
      <a:lvl8pPr marL="29178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8pPr>
      <a:lvl9pPr marL="33750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280988"/>
            <a:ext cx="8459788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1727200"/>
            <a:ext cx="8459788" cy="423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296" y="6373915"/>
            <a:ext cx="1243012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445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805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  <a:ea typeface="MS PGothic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  <a:ea typeface="MS PGothic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  <a:ea typeface="MS PGothic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  <a:ea typeface="MS PGothic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rgbClr val="004880"/>
        </a:buClr>
        <a:defRPr sz="3200">
          <a:solidFill>
            <a:srgbClr val="1E4191"/>
          </a:solidFill>
          <a:latin typeface="+mn-lt"/>
          <a:ea typeface="MS PGothic" pitchFamily="34" charset="-128"/>
          <a:cs typeface="+mn-cs"/>
        </a:defRPr>
      </a:lvl1pPr>
      <a:lvl2pPr marL="341313" indent="-3397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4880"/>
        </a:buClr>
        <a:buFont typeface="GE Inspira Pitch" pitchFamily="34" charset="0"/>
        <a:buChar char="•"/>
        <a:defRPr sz="3200">
          <a:solidFill>
            <a:srgbClr val="1E4191"/>
          </a:solidFill>
          <a:latin typeface="+mn-lt"/>
          <a:ea typeface="MS PGothic" pitchFamily="34" charset="-128"/>
        </a:defRPr>
      </a:lvl2pPr>
      <a:lvl3pPr marL="744538" indent="-288925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  <a:ea typeface="MS PGothic" pitchFamily="34" charset="-128"/>
        </a:defRPr>
      </a:lvl3pPr>
      <a:lvl4pPr marL="1146175" indent="-28733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  <a:ea typeface="MS PGothic" pitchFamily="34" charset="-128"/>
        </a:defRPr>
      </a:lvl4pPr>
      <a:lvl5pPr marL="1546225" indent="-285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  <a:ea typeface="MS PGothic" pitchFamily="34" charset="-128"/>
        </a:defRPr>
      </a:lvl5pPr>
      <a:lvl6pPr marL="20034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6pPr>
      <a:lvl7pPr marL="24606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7pPr>
      <a:lvl8pPr marL="29178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8pPr>
      <a:lvl9pPr marL="33750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m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png"/><Relationship Id="rId5" Type="http://schemas.microsoft.com/office/2007/relationships/hdphoto" Target="../media/hdphoto4.wdp"/><Relationship Id="rId10" Type="http://schemas.openxmlformats.org/officeDocument/2006/relationships/image" Target="../media/image66.jpeg"/><Relationship Id="rId4" Type="http://schemas.openxmlformats.org/officeDocument/2006/relationships/image" Target="../media/image62.png"/><Relationship Id="rId9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microsoft.com/office/2007/relationships/hdphoto" Target="../media/hdphoto8.wdp"/><Relationship Id="rId4" Type="http://schemas.openxmlformats.org/officeDocument/2006/relationships/image" Target="../media/image72.png"/><Relationship Id="rId9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microsoft.com/office/2007/relationships/hdphoto" Target="../media/hdphoto1.wdp"/><Relationship Id="rId4" Type="http://schemas.openxmlformats.org/officeDocument/2006/relationships/image" Target="../media/image8.jpeg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6.png"/><Relationship Id="rId7" Type="http://schemas.microsoft.com/office/2007/relationships/hdphoto" Target="../media/hdphoto12.wdp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png"/><Relationship Id="rId5" Type="http://schemas.microsoft.com/office/2007/relationships/hdphoto" Target="../media/hdphoto11.wdp"/><Relationship Id="rId4" Type="http://schemas.openxmlformats.org/officeDocument/2006/relationships/image" Target="../media/image77.png"/><Relationship Id="rId9" Type="http://schemas.openxmlformats.org/officeDocument/2006/relationships/image" Target="../media/image80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6.png"/><Relationship Id="rId5" Type="http://schemas.openxmlformats.org/officeDocument/2006/relationships/image" Target="../media/image95.jpg"/><Relationship Id="rId10" Type="http://schemas.openxmlformats.org/officeDocument/2006/relationships/image" Target="../media/image99.jpeg"/><Relationship Id="rId4" Type="http://schemas.openxmlformats.org/officeDocument/2006/relationships/image" Target="../media/image94.jpeg"/><Relationship Id="rId9" Type="http://schemas.microsoft.com/office/2007/relationships/hdphoto" Target="../media/hdphoto14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4.emf"/><Relationship Id="rId5" Type="http://schemas.openxmlformats.org/officeDocument/2006/relationships/image" Target="../media/image103.jpeg"/><Relationship Id="rId4" Type="http://schemas.openxmlformats.org/officeDocument/2006/relationships/image" Target="../media/image10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9.jpeg"/><Relationship Id="rId11" Type="http://schemas.openxmlformats.org/officeDocument/2006/relationships/image" Target="../media/image114.jpeg"/><Relationship Id="rId5" Type="http://schemas.openxmlformats.org/officeDocument/2006/relationships/image" Target="../media/image108.jpeg"/><Relationship Id="rId10" Type="http://schemas.openxmlformats.org/officeDocument/2006/relationships/image" Target="../media/image113.png"/><Relationship Id="rId4" Type="http://schemas.openxmlformats.org/officeDocument/2006/relationships/image" Target="../media/image107.jpeg"/><Relationship Id="rId9" Type="http://schemas.openxmlformats.org/officeDocument/2006/relationships/image" Target="../media/image11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13" Type="http://schemas.openxmlformats.org/officeDocument/2006/relationships/image" Target="../media/image127.jpeg"/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12" Type="http://schemas.openxmlformats.org/officeDocument/2006/relationships/image" Target="../media/image126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png"/><Relationship Id="rId11" Type="http://schemas.openxmlformats.org/officeDocument/2006/relationships/image" Target="../media/image125.jpeg"/><Relationship Id="rId5" Type="http://schemas.openxmlformats.org/officeDocument/2006/relationships/image" Target="../media/image119.png"/><Relationship Id="rId15" Type="http://schemas.openxmlformats.org/officeDocument/2006/relationships/image" Target="../media/image129.jpeg"/><Relationship Id="rId10" Type="http://schemas.openxmlformats.org/officeDocument/2006/relationships/image" Target="../media/image124.jpeg"/><Relationship Id="rId4" Type="http://schemas.openxmlformats.org/officeDocument/2006/relationships/image" Target="../media/image118.png"/><Relationship Id="rId9" Type="http://schemas.openxmlformats.org/officeDocument/2006/relationships/image" Target="../media/image123.png"/><Relationship Id="rId14" Type="http://schemas.openxmlformats.org/officeDocument/2006/relationships/image" Target="../media/image1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3.pn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1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139.png"/><Relationship Id="rId7" Type="http://schemas.openxmlformats.org/officeDocument/2006/relationships/image" Target="../media/image1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7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gif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5.jpg"/><Relationship Id="rId4" Type="http://schemas.openxmlformats.org/officeDocument/2006/relationships/image" Target="../media/image145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8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0.emf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151.gif"/><Relationship Id="rId7" Type="http://schemas.openxmlformats.org/officeDocument/2006/relationships/image" Target="../media/image15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43.gif"/><Relationship Id="rId9" Type="http://schemas.openxmlformats.org/officeDocument/2006/relationships/image" Target="../media/image15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5" Type="http://schemas.openxmlformats.org/officeDocument/2006/relationships/image" Target="../media/image158.png"/><Relationship Id="rId4" Type="http://schemas.openxmlformats.org/officeDocument/2006/relationships/image" Target="../media/image15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openxmlformats.org/officeDocument/2006/relationships/image" Target="../media/image176.png"/><Relationship Id="rId3" Type="http://schemas.openxmlformats.org/officeDocument/2006/relationships/image" Target="../media/image167.gif"/><Relationship Id="rId7" Type="http://schemas.openxmlformats.org/officeDocument/2006/relationships/image" Target="../media/image171.png"/><Relationship Id="rId12" Type="http://schemas.openxmlformats.org/officeDocument/2006/relationships/image" Target="../media/image175.emf"/><Relationship Id="rId2" Type="http://schemas.openxmlformats.org/officeDocument/2006/relationships/image" Target="../media/image15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0.png"/><Relationship Id="rId11" Type="http://schemas.openxmlformats.org/officeDocument/2006/relationships/image" Target="../media/image174.png"/><Relationship Id="rId5" Type="http://schemas.openxmlformats.org/officeDocument/2006/relationships/image" Target="../media/image169.png"/><Relationship Id="rId10" Type="http://schemas.openxmlformats.org/officeDocument/2006/relationships/image" Target="../media/image173.png"/><Relationship Id="rId4" Type="http://schemas.openxmlformats.org/officeDocument/2006/relationships/image" Target="../media/image168.gif"/><Relationship Id="rId9" Type="http://schemas.openxmlformats.org/officeDocument/2006/relationships/image" Target="../media/image172.png"/><Relationship Id="rId14" Type="http://schemas.openxmlformats.org/officeDocument/2006/relationships/image" Target="../media/image177.gi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openxmlformats.org/officeDocument/2006/relationships/image" Target="../media/image179.jpeg"/><Relationship Id="rId7" Type="http://schemas.openxmlformats.org/officeDocument/2006/relationships/image" Target="../media/image183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2.gif"/><Relationship Id="rId5" Type="http://schemas.openxmlformats.org/officeDocument/2006/relationships/image" Target="../media/image181.gif"/><Relationship Id="rId4" Type="http://schemas.openxmlformats.org/officeDocument/2006/relationships/image" Target="../media/image180.png"/><Relationship Id="rId9" Type="http://schemas.openxmlformats.org/officeDocument/2006/relationships/image" Target="../media/image185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86.jpeg"/><Relationship Id="rId7" Type="http://schemas.openxmlformats.org/officeDocument/2006/relationships/image" Target="../media/image19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9.png"/><Relationship Id="rId5" Type="http://schemas.openxmlformats.org/officeDocument/2006/relationships/image" Target="../media/image188.jpeg"/><Relationship Id="rId4" Type="http://schemas.openxmlformats.org/officeDocument/2006/relationships/image" Target="../media/image187.jpeg"/><Relationship Id="rId9" Type="http://schemas.openxmlformats.org/officeDocument/2006/relationships/image" Target="../media/image19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jpg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5.png"/><Relationship Id="rId4" Type="http://schemas.openxmlformats.org/officeDocument/2006/relationships/image" Target="../media/image194.png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0.png"/><Relationship Id="rId4" Type="http://schemas.openxmlformats.org/officeDocument/2006/relationships/image" Target="../media/image19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06.png"/><Relationship Id="rId5" Type="http://schemas.openxmlformats.org/officeDocument/2006/relationships/image" Target="../media/image205.png"/><Relationship Id="rId4" Type="http://schemas.openxmlformats.org/officeDocument/2006/relationships/image" Target="../media/image20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9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14.png"/><Relationship Id="rId18" Type="http://schemas.openxmlformats.org/officeDocument/2006/relationships/oleObject" Target="../embeddings/oleObject8.bin"/><Relationship Id="rId26" Type="http://schemas.openxmlformats.org/officeDocument/2006/relationships/image" Target="../media/image226.png"/><Relationship Id="rId3" Type="http://schemas.openxmlformats.org/officeDocument/2006/relationships/notesSlide" Target="../notesSlides/notesSlide19.xml"/><Relationship Id="rId21" Type="http://schemas.openxmlformats.org/officeDocument/2006/relationships/image" Target="../media/image218.png"/><Relationship Id="rId34" Type="http://schemas.openxmlformats.org/officeDocument/2006/relationships/oleObject" Target="../embeddings/oleObject14.bin"/><Relationship Id="rId7" Type="http://schemas.openxmlformats.org/officeDocument/2006/relationships/image" Target="../media/image211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216.png"/><Relationship Id="rId25" Type="http://schemas.openxmlformats.org/officeDocument/2006/relationships/image" Target="../media/image225.jpeg"/><Relationship Id="rId33" Type="http://schemas.openxmlformats.org/officeDocument/2006/relationships/image" Target="../media/image222.png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20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13.png"/><Relationship Id="rId24" Type="http://schemas.openxmlformats.org/officeDocument/2006/relationships/image" Target="../media/image224.jpeg"/><Relationship Id="rId32" Type="http://schemas.openxmlformats.org/officeDocument/2006/relationships/oleObject" Target="../embeddings/oleObject13.bin"/><Relationship Id="rId37" Type="http://schemas.openxmlformats.org/officeDocument/2006/relationships/image" Target="../media/image229.png"/><Relationship Id="rId5" Type="http://schemas.openxmlformats.org/officeDocument/2006/relationships/image" Target="../media/image210.png"/><Relationship Id="rId15" Type="http://schemas.openxmlformats.org/officeDocument/2006/relationships/image" Target="../media/image215.png"/><Relationship Id="rId23" Type="http://schemas.openxmlformats.org/officeDocument/2006/relationships/image" Target="../media/image219.png"/><Relationship Id="rId28" Type="http://schemas.openxmlformats.org/officeDocument/2006/relationships/oleObject" Target="../embeddings/oleObject11.bin"/><Relationship Id="rId36" Type="http://schemas.openxmlformats.org/officeDocument/2006/relationships/image" Target="../media/image228.png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217.png"/><Relationship Id="rId31" Type="http://schemas.openxmlformats.org/officeDocument/2006/relationships/image" Target="../media/image221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212.png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27.png"/><Relationship Id="rId30" Type="http://schemas.openxmlformats.org/officeDocument/2006/relationships/oleObject" Target="../embeddings/oleObject12.bin"/><Relationship Id="rId35" Type="http://schemas.openxmlformats.org/officeDocument/2006/relationships/image" Target="../media/image22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1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mailto:ccs.modernization@ge.com" TargetMode="External"/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rgbClr val="1E419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ea typeface="MS PGothic" pitchFamily="34" charset="-128"/>
              </a:rPr>
              <a:t>Rocco J Fusco</a:t>
            </a:r>
          </a:p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ea typeface="MS PGothic" pitchFamily="34" charset="-128"/>
              </a:rPr>
              <a:t>Regional Channel Manager</a:t>
            </a:r>
          </a:p>
          <a:p>
            <a:pPr algn="ctr" eaLnBrk="1" hangingPunct="1"/>
            <a:endParaRPr lang="en-US" sz="240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20483" name="Rectangle 3"/>
          <p:cNvSpPr txBox="1">
            <a:spLocks noChangeArrowheads="1"/>
          </p:cNvSpPr>
          <p:nvPr/>
        </p:nvSpPr>
        <p:spPr bwMode="auto">
          <a:xfrm>
            <a:off x="255588" y="1485900"/>
            <a:ext cx="84597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algn="ctr" eaLnBrk="1" hangingPunct="1"/>
            <a:r>
              <a:rPr lang="en-US" sz="4400" dirty="0" smtClean="0">
                <a:solidFill>
                  <a:schemeClr val="bg1"/>
                </a:solidFill>
                <a:ea typeface="MS PGothic" pitchFamily="34" charset="-128"/>
              </a:rPr>
              <a:t>GEIP Overview</a:t>
            </a:r>
          </a:p>
        </p:txBody>
      </p:sp>
      <p:pic>
        <p:nvPicPr>
          <p:cNvPr id="20484" name="Picture 1036" descr="GE_lockup_white_Ia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24563"/>
            <a:ext cx="17272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1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/>
        </p:nvSpPr>
        <p:spPr>
          <a:xfrm>
            <a:off x="136705" y="137548"/>
            <a:ext cx="8459788" cy="998537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9pPr>
          </a:lstStyle>
          <a:p>
            <a:r>
              <a:rPr lang="en-US" dirty="0" smtClean="0"/>
              <a:t>Automation Asset </a:t>
            </a:r>
            <a:r>
              <a:rPr lang="en-US" dirty="0"/>
              <a:t>L</a:t>
            </a:r>
            <a:r>
              <a:rPr lang="en-US" dirty="0" smtClean="0"/>
              <a:t>ifecycles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9" name="Picture 18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05" y="1427954"/>
            <a:ext cx="4221324" cy="3836678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321059" y="997066"/>
            <a:ext cx="47334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b="1" u="none" dirty="0" smtClean="0">
                <a:solidFill>
                  <a:srgbClr val="1E4191"/>
                </a:solidFill>
              </a:rPr>
              <a:t>What </a:t>
            </a:r>
            <a:r>
              <a:rPr lang="en-GB" sz="2200" b="1" dirty="0">
                <a:solidFill>
                  <a:srgbClr val="1E4191"/>
                </a:solidFill>
              </a:rPr>
              <a:t>d</a:t>
            </a:r>
            <a:r>
              <a:rPr lang="en-GB" sz="2200" b="1" u="none" dirty="0" smtClean="0">
                <a:solidFill>
                  <a:srgbClr val="1E4191"/>
                </a:solidFill>
              </a:rPr>
              <a:t>rives </a:t>
            </a:r>
            <a:r>
              <a:rPr lang="en-GB" sz="2200" b="1" dirty="0">
                <a:solidFill>
                  <a:srgbClr val="1E4191"/>
                </a:solidFill>
              </a:rPr>
              <a:t>m</a:t>
            </a:r>
            <a:r>
              <a:rPr lang="en-GB" sz="2200" b="1" u="none" dirty="0" smtClean="0">
                <a:solidFill>
                  <a:srgbClr val="1E4191"/>
                </a:solidFill>
              </a:rPr>
              <a:t>igration decisions?</a:t>
            </a:r>
            <a:endParaRPr lang="en-US" sz="2200" u="none" dirty="0">
              <a:solidFill>
                <a:srgbClr val="1E4191"/>
              </a:solidFill>
            </a:endParaRPr>
          </a:p>
        </p:txBody>
      </p:sp>
      <p:sp>
        <p:nvSpPr>
          <p:cNvPr id="21" name="TextBox 20"/>
          <p:cNvSpPr txBox="1">
            <a:spLocks noChangeAspect="1"/>
          </p:cNvSpPr>
          <p:nvPr/>
        </p:nvSpPr>
        <p:spPr>
          <a:xfrm>
            <a:off x="4571014" y="1598928"/>
            <a:ext cx="432996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800" u="none" dirty="0" smtClean="0"/>
              <a:t>Impending threat of </a:t>
            </a:r>
            <a:r>
              <a:rPr lang="en-US" sz="1800" b="1" u="none" dirty="0" smtClean="0"/>
              <a:t>unscheduled</a:t>
            </a:r>
            <a:r>
              <a:rPr lang="en-US" sz="1800" u="none" dirty="0" smtClean="0"/>
              <a:t> </a:t>
            </a:r>
            <a:r>
              <a:rPr lang="en-US" sz="1800" b="1" u="none" dirty="0" smtClean="0"/>
              <a:t>downtime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b="1" u="none" dirty="0" smtClean="0"/>
              <a:t>Legacy</a:t>
            </a:r>
            <a:r>
              <a:rPr lang="en-US" sz="1800" u="none" dirty="0" smtClean="0"/>
              <a:t> </a:t>
            </a:r>
            <a:r>
              <a:rPr lang="en-US" sz="1800" b="1" u="none" dirty="0" smtClean="0"/>
              <a:t>architecture</a:t>
            </a:r>
            <a:r>
              <a:rPr lang="en-US" sz="1800" u="none" dirty="0" smtClean="0"/>
              <a:t> cannot support new IT to improve productivity, safety, and security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u="none" dirty="0" smtClean="0"/>
              <a:t>Older system cannot respond to rapid shifts in </a:t>
            </a:r>
            <a:r>
              <a:rPr lang="en-US" sz="1800" b="1" u="none" dirty="0" smtClean="0"/>
              <a:t>customer demand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u="none" dirty="0" smtClean="0"/>
              <a:t>Existing system does not provide </a:t>
            </a:r>
            <a:r>
              <a:rPr lang="en-US" sz="1800" b="1" u="none" dirty="0" smtClean="0"/>
              <a:t>advanced visibility </a:t>
            </a:r>
            <a:r>
              <a:rPr lang="en-US" sz="1800" u="none" dirty="0" smtClean="0"/>
              <a:t>to potential disruptions or breakdown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u="none" dirty="0" smtClean="0"/>
              <a:t>Legacy system </a:t>
            </a:r>
            <a:r>
              <a:rPr lang="en-US" sz="1800" b="1" u="none" dirty="0" smtClean="0"/>
              <a:t>cannot be expanded </a:t>
            </a:r>
            <a:r>
              <a:rPr lang="en-US" sz="1800" u="none" dirty="0" smtClean="0"/>
              <a:t>cost effectively to meet capacity requirements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u="none" dirty="0"/>
              <a:t>Not cost effective to support legacy system because of </a:t>
            </a:r>
            <a:r>
              <a:rPr lang="en-US" sz="1800" b="1" u="none" dirty="0"/>
              <a:t>spare parts availability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800" u="none" dirty="0"/>
          </a:p>
        </p:txBody>
      </p:sp>
      <p:sp>
        <p:nvSpPr>
          <p:cNvPr id="22" name="TextBox 21"/>
          <p:cNvSpPr txBox="1"/>
          <p:nvPr/>
        </p:nvSpPr>
        <p:spPr>
          <a:xfrm>
            <a:off x="522270" y="5459239"/>
            <a:ext cx="3565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u="none" dirty="0" smtClean="0"/>
              <a:t>Average Component Lifecycle in Years</a:t>
            </a:r>
            <a:endParaRPr lang="en-US" sz="1600" u="none" dirty="0"/>
          </a:p>
        </p:txBody>
      </p:sp>
    </p:spTree>
    <p:extLst>
      <p:ext uri="{BB962C8B-B14F-4D97-AF65-F5344CB8AC3E}">
        <p14:creationId xmlns:p14="http://schemas.microsoft.com/office/powerpoint/2010/main" val="21895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271463" y="6015318"/>
            <a:ext cx="1880066" cy="6006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988" y="793750"/>
            <a:ext cx="49784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578040" y="727329"/>
            <a:ext cx="300513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2400" u="none" dirty="0" smtClean="0"/>
              <a:t>$</a:t>
            </a:r>
            <a:r>
              <a:rPr lang="en-US" sz="2400" u="none" dirty="0"/>
              <a:t>500MM 90-70  </a:t>
            </a:r>
          </a:p>
          <a:p>
            <a:pPr eaLnBrk="1" hangingPunct="1"/>
            <a:r>
              <a:rPr lang="en-US" sz="2400" u="none" dirty="0"/>
              <a:t>$500MM </a:t>
            </a:r>
            <a:r>
              <a:rPr lang="en-US" sz="2400" u="none" dirty="0" smtClean="0"/>
              <a:t>Genius</a:t>
            </a:r>
          </a:p>
          <a:p>
            <a:pPr eaLnBrk="1" hangingPunct="1"/>
            <a:r>
              <a:rPr lang="en-US" sz="2400" u="none" dirty="0" smtClean="0"/>
              <a:t>$</a:t>
            </a:r>
            <a:r>
              <a:rPr lang="en-US" sz="2400" u="none" dirty="0"/>
              <a:t>1.25B 90-30 </a:t>
            </a:r>
            <a:endParaRPr lang="en-US" sz="2400" u="none" dirty="0" smtClean="0"/>
          </a:p>
          <a:p>
            <a:pPr eaLnBrk="1" hangingPunct="1"/>
            <a:r>
              <a:rPr lang="en-US" sz="2400" smtClean="0"/>
              <a:t>$500MM </a:t>
            </a:r>
            <a:r>
              <a:rPr lang="en-US" sz="2400" dirty="0" smtClean="0"/>
              <a:t>S6/FC</a:t>
            </a:r>
            <a:r>
              <a:rPr lang="en-US" sz="2400" u="none" dirty="0" smtClean="0"/>
              <a:t> </a:t>
            </a:r>
            <a:endParaRPr lang="en-US" sz="2400" u="none" dirty="0"/>
          </a:p>
          <a:p>
            <a:pPr eaLnBrk="1" hangingPunct="1"/>
            <a:endParaRPr lang="en-US" sz="2400" u="none" dirty="0"/>
          </a:p>
        </p:txBody>
      </p:sp>
      <p:sp>
        <p:nvSpPr>
          <p:cNvPr id="10" name="Rectangle 53"/>
          <p:cNvSpPr>
            <a:spLocks noChangeArrowheads="1"/>
          </p:cNvSpPr>
          <p:nvPr/>
        </p:nvSpPr>
        <p:spPr bwMode="auto">
          <a:xfrm>
            <a:off x="0" y="42863"/>
            <a:ext cx="813235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4000" dirty="0" smtClean="0"/>
              <a:t>GEIP i</a:t>
            </a:r>
            <a:r>
              <a:rPr lang="en-US" sz="4000" u="none" dirty="0" smtClean="0"/>
              <a:t>nstalled base </a:t>
            </a:r>
            <a:r>
              <a:rPr lang="en-US" sz="4000" dirty="0"/>
              <a:t>=</a:t>
            </a:r>
            <a:r>
              <a:rPr lang="en-US" sz="4000" u="none" dirty="0" smtClean="0"/>
              <a:t> 25 </a:t>
            </a:r>
            <a:r>
              <a:rPr lang="en-US" sz="4000" dirty="0"/>
              <a:t>y</a:t>
            </a:r>
            <a:r>
              <a:rPr lang="en-US" sz="4000" u="none" dirty="0" smtClean="0"/>
              <a:t>ear legacy</a:t>
            </a:r>
            <a:endParaRPr lang="en-US" sz="4000" u="none" dirty="0"/>
          </a:p>
        </p:txBody>
      </p:sp>
      <p:pic>
        <p:nvPicPr>
          <p:cNvPr id="11" name="Picture 9" descr="http://www.midwestcontrolcorp.com/images/GE/GE90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313" y="1095375"/>
            <a:ext cx="6826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 descr="http://www.artisan-scientific.com/itemimages/GE_Fanuc_Genius_IC660_TSD100B_View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84"/>
          <a:stretch>
            <a:fillRect/>
          </a:stretch>
        </p:blipFill>
        <p:spPr bwMode="auto">
          <a:xfrm>
            <a:off x="4613275" y="2425700"/>
            <a:ext cx="5857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9" descr="D:\My Documents\pendulum\pictures\90-70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1806575"/>
            <a:ext cx="741363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>
            <a:spLocks noChangeArrowheads="1"/>
          </p:cNvSpPr>
          <p:nvPr/>
        </p:nvSpPr>
        <p:spPr bwMode="gray">
          <a:xfrm>
            <a:off x="271463" y="2472119"/>
            <a:ext cx="3892550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r>
              <a:rPr lang="de-DE" sz="2400" u="none" dirty="0">
                <a:ea typeface="ＭＳ Ｐゴシック" pitchFamily="34" charset="-128"/>
              </a:rPr>
              <a:t>In the US 75% of plants are 20+ years old.  Most customers do </a:t>
            </a:r>
            <a:r>
              <a:rPr lang="de-DE" sz="2400" b="1" u="none" dirty="0">
                <a:ea typeface="ＭＳ Ｐゴシック" pitchFamily="34" charset="-128"/>
              </a:rPr>
              <a:t>NOT</a:t>
            </a:r>
            <a:r>
              <a:rPr lang="de-DE" sz="2400" u="none" dirty="0">
                <a:ea typeface="ＭＳ Ｐゴシック" pitchFamily="34" charset="-128"/>
              </a:rPr>
              <a:t> have a migration plan for their apps and control systems. </a:t>
            </a:r>
            <a:r>
              <a:rPr lang="de-DE" sz="800" u="none" dirty="0">
                <a:ea typeface="ＭＳ Ｐゴシック" pitchFamily="34" charset="-128"/>
              </a:rPr>
              <a:t>(ARC 2008)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gray">
          <a:xfrm>
            <a:off x="4271963" y="4586518"/>
            <a:ext cx="4872037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>
              <a:defRPr/>
            </a:pPr>
            <a:r>
              <a:rPr lang="de-DE" sz="2000" b="1" u="none" dirty="0">
                <a:ea typeface="MS PGothic" pitchFamily="34" charset="-128"/>
              </a:rPr>
              <a:t>Commercial </a:t>
            </a:r>
            <a:r>
              <a:rPr lang="de-DE" sz="2000" b="1" u="none" dirty="0" smtClean="0">
                <a:ea typeface="MS PGothic" pitchFamily="34" charset="-128"/>
              </a:rPr>
              <a:t>Embedded</a:t>
            </a:r>
            <a:endParaRPr lang="de-DE" sz="2000" b="1" u="none" dirty="0">
              <a:ea typeface="MS PGothic" pitchFamily="34" charset="-128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de-DE" sz="1800" u="none" dirty="0">
                <a:ea typeface="MS PGothic" pitchFamily="34" charset="-128"/>
              </a:rPr>
              <a:t>$30M+ flow and growing with 5-7 year life cycle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de-DE" sz="1800" u="none" dirty="0">
                <a:ea typeface="MS PGothic" pitchFamily="34" charset="-128"/>
              </a:rPr>
              <a:t>Must have continuous upgrade plan to prevent flow </a:t>
            </a:r>
            <a:r>
              <a:rPr lang="de-DE" sz="1800" u="none" dirty="0" smtClean="0">
                <a:ea typeface="MS PGothic" pitchFamily="34" charset="-128"/>
              </a:rPr>
              <a:t>interruption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de-DE" sz="1800" u="none" dirty="0" smtClean="0">
                <a:ea typeface="MS PGothic" pitchFamily="34" charset="-128"/>
              </a:rPr>
              <a:t>Best practices to be shared </a:t>
            </a:r>
            <a:endParaRPr lang="de-DE" sz="1800" u="none" dirty="0">
              <a:ea typeface="MS PGothic" pitchFamily="34" charset="-128"/>
            </a:endParaRPr>
          </a:p>
          <a:p>
            <a:pPr>
              <a:defRPr/>
            </a:pPr>
            <a:r>
              <a:rPr lang="de-DE" sz="2000" u="none" dirty="0">
                <a:ea typeface="MS PGothic" pitchFamily="34" charset="-128"/>
              </a:rPr>
              <a:t> </a:t>
            </a:r>
          </a:p>
          <a:p>
            <a:pPr>
              <a:defRPr/>
            </a:pPr>
            <a:endParaRPr lang="de-DE" sz="1800" u="none" dirty="0">
              <a:ea typeface="MS PGothic" pitchFamily="34" charset="-128"/>
            </a:endParaRPr>
          </a:p>
        </p:txBody>
      </p:sp>
      <p:pic>
        <p:nvPicPr>
          <p:cNvPr id="16" name="Picture 4" descr="Embedded_Product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04448"/>
            <a:ext cx="4164013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 bwMode="auto">
          <a:xfrm>
            <a:off x="145953" y="2404690"/>
            <a:ext cx="3965017" cy="202705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533570" y="1095375"/>
            <a:ext cx="2750457" cy="2986768"/>
          </a:xfrm>
          <a:prstGeom prst="rect">
            <a:avLst/>
          </a:prstGeom>
          <a:solidFill>
            <a:srgbClr val="FFFF99">
              <a:alpha val="25098"/>
            </a:srgbClr>
          </a:solidFill>
          <a:ln w="19050" cap="flat" cmpd="sng" algn="ctr">
            <a:solidFill>
              <a:srgbClr val="FFFF00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68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GEIP Installed </a:t>
            </a:r>
            <a:r>
              <a:rPr lang="en-US" dirty="0"/>
              <a:t>B</a:t>
            </a:r>
            <a:r>
              <a:rPr lang="en-US" dirty="0" smtClean="0"/>
              <a:t>ase </a:t>
            </a:r>
            <a:r>
              <a:rPr lang="en-US" dirty="0"/>
              <a:t>B</a:t>
            </a:r>
            <a:r>
              <a:rPr lang="en-US" dirty="0" smtClean="0"/>
              <a:t>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95" y="973065"/>
            <a:ext cx="5103506" cy="3466531"/>
          </a:xfrm>
        </p:spPr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30+ years of global sales with a variety of customer applications and industries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$2.5B+ of CCS global installed base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Product lifecycle management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Continuous process improvements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Modernization </a:t>
            </a:r>
            <a:r>
              <a:rPr lang="en-US" sz="1800" dirty="0">
                <a:solidFill>
                  <a:schemeClr val="tx1"/>
                </a:solidFill>
              </a:rPr>
              <a:t>strategies and road </a:t>
            </a:r>
            <a:r>
              <a:rPr lang="en-US" sz="1800" dirty="0" smtClean="0">
                <a:solidFill>
                  <a:schemeClr val="tx1"/>
                </a:solidFill>
              </a:rPr>
              <a:t>maps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Repairs </a:t>
            </a:r>
            <a:r>
              <a:rPr lang="en-US" sz="1800" dirty="0">
                <a:solidFill>
                  <a:schemeClr val="tx1"/>
                </a:solidFill>
              </a:rPr>
              <a:t>and r</a:t>
            </a:r>
            <a:r>
              <a:rPr lang="en-US" sz="1800" dirty="0" smtClean="0">
                <a:solidFill>
                  <a:schemeClr val="tx1"/>
                </a:solidFill>
              </a:rPr>
              <a:t>efurbishment strategy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Partnerships and solution providers</a:t>
            </a:r>
            <a:endParaRPr lang="en-US" sz="1800" dirty="0">
              <a:solidFill>
                <a:schemeClr val="tx1"/>
              </a:solidFill>
            </a:endParaRPr>
          </a:p>
          <a:p>
            <a:endParaRPr lang="en-US" sz="1800" dirty="0">
              <a:solidFill>
                <a:srgbClr val="FF000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endParaRPr lang="en-US" sz="1800" dirty="0" smtClean="0">
              <a:solidFill>
                <a:srgbClr val="FF0000"/>
              </a:solidFill>
            </a:endParaRPr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68" y="3954236"/>
            <a:ext cx="3535331" cy="234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3" descr="http://www.automation.com/images/news/2009/June/PACsystems_RX3i_hi-res_0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728" y="4801279"/>
            <a:ext cx="2254320" cy="127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4" descr="http://static.gescanontario.com/images/products/plc/rx7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575" y="4823651"/>
            <a:ext cx="1207425" cy="106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003" y="1122972"/>
            <a:ext cx="3162426" cy="2349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37419" y="5795801"/>
            <a:ext cx="11071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C73B9"/>
                </a:solidFill>
              </a:rPr>
              <a:t>RX7i 2004</a:t>
            </a:r>
            <a:endParaRPr lang="en-US" sz="1200" b="1" dirty="0">
              <a:solidFill>
                <a:srgbClr val="3C73B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3003" y="5802720"/>
            <a:ext cx="11071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C73B9"/>
                </a:solidFill>
              </a:rPr>
              <a:t>RX3i 2005</a:t>
            </a:r>
            <a:endParaRPr lang="en-US" sz="1200" b="1" dirty="0">
              <a:solidFill>
                <a:srgbClr val="3C73B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14" y="3807793"/>
            <a:ext cx="1668309" cy="67177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70157" y="4479570"/>
            <a:ext cx="1296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C73B9"/>
                </a:solidFill>
              </a:rPr>
              <a:t>VersaMax 1998</a:t>
            </a:r>
            <a:endParaRPr lang="en-US" sz="1200" b="1" dirty="0">
              <a:solidFill>
                <a:srgbClr val="3C73B9"/>
              </a:solidFill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879" y="866051"/>
            <a:ext cx="674234" cy="115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721260" y="1942448"/>
            <a:ext cx="11071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3C73B9"/>
                </a:solidFill>
              </a:rPr>
              <a:t>Genius 1985</a:t>
            </a:r>
            <a:endParaRPr lang="en-US" sz="1200" b="1" dirty="0">
              <a:solidFill>
                <a:srgbClr val="3C73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5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rgbClr val="1E419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2400" b="1" dirty="0">
              <a:ea typeface="MS PGothic" pitchFamily="34" charset="-128"/>
            </a:endParaRPr>
          </a:p>
        </p:txBody>
      </p:sp>
      <p:sp>
        <p:nvSpPr>
          <p:cNvPr id="20483" name="Rectangle 3"/>
          <p:cNvSpPr txBox="1">
            <a:spLocks noChangeArrowheads="1"/>
          </p:cNvSpPr>
          <p:nvPr/>
        </p:nvSpPr>
        <p:spPr bwMode="auto">
          <a:xfrm>
            <a:off x="301625" y="2741613"/>
            <a:ext cx="84597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algn="ctr" eaLnBrk="1" hangingPunct="1"/>
            <a:r>
              <a:rPr lang="en-US" sz="4400" dirty="0" smtClean="0">
                <a:solidFill>
                  <a:schemeClr val="bg1"/>
                </a:solidFill>
                <a:ea typeface="MS PGothic" pitchFamily="34" charset="-128"/>
              </a:rPr>
              <a:t>Product and Technology</a:t>
            </a:r>
          </a:p>
          <a:p>
            <a:pPr algn="ctr" eaLnBrk="1" hangingPunct="1"/>
            <a:endParaRPr lang="en-US" sz="4400" dirty="0">
              <a:solidFill>
                <a:schemeClr val="bg1"/>
              </a:solidFill>
              <a:ea typeface="MS PGothic" pitchFamily="34" charset="-128"/>
            </a:endParaRPr>
          </a:p>
          <a:p>
            <a:pPr algn="ctr" eaLnBrk="1" hangingPunct="1"/>
            <a:r>
              <a:rPr lang="en-US" dirty="0" smtClean="0">
                <a:solidFill>
                  <a:schemeClr val="bg1"/>
                </a:solidFill>
                <a:ea typeface="MS PGothic" pitchFamily="34" charset="-128"/>
              </a:rPr>
              <a:t>Connie Chick, GM Controllers</a:t>
            </a:r>
          </a:p>
        </p:txBody>
      </p:sp>
      <p:pic>
        <p:nvPicPr>
          <p:cNvPr id="20484" name="Picture 1036" descr="GE_lockup_white_Ia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24563"/>
            <a:ext cx="17272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91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CCS Business strategy</a:t>
            </a:r>
            <a:endParaRPr lang="en-US" sz="4000" dirty="0"/>
          </a:p>
        </p:txBody>
      </p:sp>
      <p:sp>
        <p:nvSpPr>
          <p:cNvPr id="3" name="Rounded Rectangle 2"/>
          <p:cNvSpPr/>
          <p:nvPr/>
        </p:nvSpPr>
        <p:spPr>
          <a:xfrm>
            <a:off x="590451" y="873262"/>
            <a:ext cx="8464550" cy="1532334"/>
          </a:xfrm>
          <a:prstGeom prst="round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 smtClean="0">
                <a:solidFill>
                  <a:srgbClr val="1E4191"/>
                </a:solidFill>
              </a:rPr>
              <a:t>We combine expertise in embedded electronics, process control and software to redefine what’s possible in automation…</a:t>
            </a:r>
            <a:endParaRPr lang="en-US" sz="2800" dirty="0">
              <a:solidFill>
                <a:srgbClr val="1E419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5024083"/>
            <a:ext cx="9144000" cy="9336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US" sz="2800" dirty="0" smtClean="0">
                <a:solidFill>
                  <a:srgbClr val="FFFFFF"/>
                </a:solidFill>
              </a:rPr>
              <a:t>… with high performance </a:t>
            </a:r>
            <a:br>
              <a:rPr lang="en-US" sz="2800" dirty="0" smtClean="0">
                <a:solidFill>
                  <a:srgbClr val="FFFFFF"/>
                </a:solidFill>
              </a:rPr>
            </a:br>
            <a:r>
              <a:rPr lang="en-US" sz="2800" dirty="0" smtClean="0">
                <a:solidFill>
                  <a:srgbClr val="FFFFFF"/>
                </a:solidFill>
              </a:rPr>
              <a:t>solutions for a connected world 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3618" y="2376842"/>
            <a:ext cx="1865001" cy="12437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627836" y="3701028"/>
            <a:ext cx="2950732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defRPr sz="3200">
                <a:solidFill>
                  <a:srgbClr val="1E4191"/>
                </a:solidFill>
                <a:latin typeface="+mn-lt"/>
                <a:ea typeface="+mn-ea"/>
                <a:cs typeface="+mn-cs"/>
              </a:defRPr>
            </a:lvl1pPr>
            <a:lvl2pPr marL="341313" indent="-339725" algn="l" rtl="0" eaLnBrk="1" fontAlgn="base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Font typeface="GE Inspira Pitch" pitchFamily="34" charset="0"/>
              <a:buChar char="•"/>
              <a:defRPr sz="3200">
                <a:solidFill>
                  <a:srgbClr val="1E4191"/>
                </a:solidFill>
                <a:latin typeface="+mn-lt"/>
              </a:defRPr>
            </a:lvl2pPr>
            <a:lvl3pPr marL="744538" indent="-288925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3pPr>
            <a:lvl4pPr marL="1146175" indent="-287338" algn="l" rtl="0" eaLnBrk="1" fontAlgn="base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4pPr>
            <a:lvl5pPr marL="1546225" indent="-285750" algn="l" rtl="0" eaLnBrk="1" fontAlgn="base" hangingPunct="1">
              <a:lnSpc>
                <a:spcPct val="90000"/>
              </a:lnSpc>
              <a:spcBef>
                <a:spcPts val="24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5pPr>
            <a:lvl6pPr marL="20034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6pPr>
            <a:lvl7pPr marL="24606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7pPr>
            <a:lvl8pPr marL="29178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8pPr>
            <a:lvl9pPr marL="33750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9pPr>
          </a:lstStyle>
          <a:p>
            <a:pPr algn="ctr" ea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US" sz="1800" dirty="0" smtClean="0">
                <a:solidFill>
                  <a:srgbClr val="7F7F7F"/>
                </a:solidFill>
              </a:rPr>
              <a:t>Empowering</a:t>
            </a:r>
            <a:r>
              <a:rPr lang="en-US" sz="1800" dirty="0" smtClean="0"/>
              <a:t> digital natives </a:t>
            </a:r>
            <a:r>
              <a:rPr lang="en-US" sz="1800" dirty="0" smtClean="0">
                <a:solidFill>
                  <a:srgbClr val="7F7F7F"/>
                </a:solidFill>
              </a:rPr>
              <a:t>with tools that enable new levels of productivity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6504" y="2437847"/>
            <a:ext cx="828903" cy="5246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98767" y="3701028"/>
            <a:ext cx="3047810" cy="124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15887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defRPr sz="1600" b="1">
                <a:latin typeface="+mn-lt"/>
              </a:defRPr>
            </a:lvl1pPr>
            <a:lvl2pPr marL="341313" indent="-339725" eaLnBrk="1" hangingPunct="1">
              <a:lnSpc>
                <a:spcPct val="90000"/>
              </a:lnSpc>
              <a:spcBef>
                <a:spcPct val="30000"/>
              </a:spcBef>
              <a:buClr>
                <a:srgbClr val="004880"/>
              </a:buClr>
              <a:buFont typeface="GE Inspira Pitch" pitchFamily="34" charset="0"/>
              <a:buChar char="•"/>
              <a:defRPr>
                <a:solidFill>
                  <a:srgbClr val="1E4191"/>
                </a:solidFill>
                <a:latin typeface="+mn-lt"/>
              </a:defRPr>
            </a:lvl2pPr>
            <a:lvl3pPr marL="744538" indent="-288925" eaLnBrk="1" hangingPunct="1">
              <a:lnSpc>
                <a:spcPct val="90000"/>
              </a:lnSpc>
              <a:spcBef>
                <a:spcPct val="20000"/>
              </a:spcBef>
              <a:buClr>
                <a:srgbClr val="004880"/>
              </a:buClr>
              <a:buChar char="–"/>
              <a:defRPr>
                <a:solidFill>
                  <a:srgbClr val="1E4191"/>
                </a:solidFill>
                <a:latin typeface="+mn-lt"/>
              </a:defRPr>
            </a:lvl3pPr>
            <a:lvl4pPr marL="1146175" indent="-287338" eaLnBrk="1" hangingPunct="1">
              <a:lnSpc>
                <a:spcPct val="90000"/>
              </a:lnSpc>
              <a:spcBef>
                <a:spcPct val="10000"/>
              </a:spcBef>
              <a:buClr>
                <a:srgbClr val="004880"/>
              </a:buClr>
              <a:buChar char="–"/>
              <a:defRPr>
                <a:solidFill>
                  <a:srgbClr val="1E4191"/>
                </a:solidFill>
                <a:latin typeface="+mn-lt"/>
              </a:defRPr>
            </a:lvl4pPr>
            <a:lvl5pPr marL="1546225" indent="-285750" eaLnBrk="1" hangingPunct="1">
              <a:lnSpc>
                <a:spcPct val="90000"/>
              </a:lnSpc>
              <a:spcBef>
                <a:spcPts val="240"/>
              </a:spcBef>
              <a:buClr>
                <a:srgbClr val="004880"/>
              </a:buClr>
              <a:buChar char="–"/>
              <a:defRPr>
                <a:solidFill>
                  <a:srgbClr val="1E4191"/>
                </a:solidFill>
                <a:latin typeface="+mn-lt"/>
              </a:defRPr>
            </a:lvl5pPr>
            <a:lvl6pPr marL="2003425" indent="-28575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>
                <a:solidFill>
                  <a:srgbClr val="1E4191"/>
                </a:solidFill>
                <a:latin typeface="+mn-lt"/>
              </a:defRPr>
            </a:lvl6pPr>
            <a:lvl7pPr marL="2460625" indent="-28575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>
                <a:solidFill>
                  <a:srgbClr val="1E4191"/>
                </a:solidFill>
                <a:latin typeface="+mn-lt"/>
              </a:defRPr>
            </a:lvl7pPr>
            <a:lvl8pPr marL="2917825" indent="-28575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>
                <a:solidFill>
                  <a:srgbClr val="1E4191"/>
                </a:solidFill>
                <a:latin typeface="+mn-lt"/>
              </a:defRPr>
            </a:lvl8pPr>
            <a:lvl9pPr marL="3375025" indent="-28575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>
                <a:solidFill>
                  <a:srgbClr val="1E4191"/>
                </a:solidFill>
                <a:latin typeface="+mn-lt"/>
              </a:defRPr>
            </a:lvl9pPr>
          </a:lstStyle>
          <a:p>
            <a:pPr marL="0" algn="ctr"/>
            <a:r>
              <a:rPr lang="en-US" sz="1800" b="0" dirty="0" smtClean="0">
                <a:solidFill>
                  <a:srgbClr val="FFFFFF">
                    <a:lumMod val="50000"/>
                  </a:srgbClr>
                </a:solidFill>
              </a:rPr>
              <a:t>Connecting equipment and big data on the </a:t>
            </a:r>
            <a:r>
              <a:rPr lang="en-US" sz="1800" b="0" dirty="0" smtClean="0">
                <a:solidFill>
                  <a:srgbClr val="1E4191"/>
                </a:solidFill>
              </a:rPr>
              <a:t>Industrial Internet</a:t>
            </a:r>
            <a:r>
              <a:rPr lang="en-US" sz="1800" b="0" dirty="0" smtClean="0">
                <a:solidFill>
                  <a:srgbClr val="7F7F7F"/>
                </a:solidFill>
              </a:rPr>
              <a:t> for better, faster answers</a:t>
            </a:r>
            <a:endParaRPr lang="en-US" sz="1800" b="0" dirty="0">
              <a:solidFill>
                <a:srgbClr val="7F7F7F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2634" y="2772665"/>
            <a:ext cx="973851" cy="97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2" descr="F:\immagini\Products\Immagini 008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203626" y="2529786"/>
            <a:ext cx="845556" cy="118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37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PACSystems</a:t>
            </a:r>
            <a:r>
              <a:rPr lang="en-US" dirty="0" smtClean="0"/>
              <a:t> power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54038" y="6565900"/>
            <a:ext cx="255587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464646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 b="1" dirty="0">
              <a:solidFill>
                <a:srgbClr val="1E4191"/>
              </a:solidFill>
              <a:latin typeface="Arial" pitchFamily="34" charset="0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>
            <a:off x="2997417" y="4660666"/>
            <a:ext cx="33051" cy="1371600"/>
          </a:xfrm>
          <a:prstGeom prst="line">
            <a:avLst/>
          </a:prstGeom>
          <a:ln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991251" y="4597165"/>
            <a:ext cx="33051" cy="1371600"/>
          </a:xfrm>
          <a:prstGeom prst="line">
            <a:avLst/>
          </a:prstGeom>
          <a:ln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10790" y="5532042"/>
            <a:ext cx="2279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High performance controls</a:t>
            </a:r>
            <a:br>
              <a:rPr lang="en-US" sz="1400" dirty="0" smtClean="0"/>
            </a:br>
            <a:r>
              <a:rPr lang="en-US" sz="1400" dirty="0" smtClean="0"/>
              <a:t>for distributed applications</a:t>
            </a:r>
            <a:endParaRPr lang="en-US" sz="1400" dirty="0"/>
          </a:p>
        </p:txBody>
      </p:sp>
      <p:sp>
        <p:nvSpPr>
          <p:cNvPr id="74" name="TextBox 73"/>
          <p:cNvSpPr txBox="1"/>
          <p:nvPr/>
        </p:nvSpPr>
        <p:spPr>
          <a:xfrm>
            <a:off x="3189231" y="5532042"/>
            <a:ext cx="2739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1E4191"/>
                </a:solidFill>
              </a:rPr>
              <a:t>Modular Control for high availability &amp; motion applications</a:t>
            </a:r>
            <a:endParaRPr lang="en-US" sz="1400" dirty="0">
              <a:solidFill>
                <a:srgbClr val="1E419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188608" y="5532042"/>
            <a:ext cx="26632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1E4191"/>
                </a:solidFill>
              </a:rPr>
              <a:t>Embedded VME architecture for applications with in-rack 3</a:t>
            </a:r>
            <a:r>
              <a:rPr lang="en-US" sz="1400" baseline="30000" dirty="0" smtClean="0">
                <a:solidFill>
                  <a:srgbClr val="1E4191"/>
                </a:solidFill>
              </a:rPr>
              <a:t>rd</a:t>
            </a:r>
            <a:r>
              <a:rPr lang="en-US" sz="1400" dirty="0" smtClean="0">
                <a:solidFill>
                  <a:srgbClr val="1E4191"/>
                </a:solidFill>
              </a:rPr>
              <a:t> party module integration needs</a:t>
            </a:r>
            <a:endParaRPr lang="en-US" sz="1400" dirty="0">
              <a:solidFill>
                <a:srgbClr val="1E419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2" y="1415777"/>
            <a:ext cx="1957388" cy="171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95" b="97867" l="3880" r="966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837" y="1107943"/>
            <a:ext cx="1972203" cy="15461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81348" y="4588525"/>
            <a:ext cx="73702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RXi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964964" y="4588525"/>
            <a:ext cx="9545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1E4191"/>
                </a:solidFill>
              </a:rPr>
              <a:t>RX3i</a:t>
            </a:r>
            <a:endParaRPr lang="en-US" dirty="0">
              <a:solidFill>
                <a:srgbClr val="1E419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40900" y="4588525"/>
            <a:ext cx="9545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1E4191"/>
                </a:solidFill>
              </a:rPr>
              <a:t>RX7i</a:t>
            </a:r>
            <a:endParaRPr lang="en-US" dirty="0">
              <a:solidFill>
                <a:srgbClr val="1E419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4200" y="2380876"/>
            <a:ext cx="2528970" cy="1495627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324797" y="1004839"/>
            <a:ext cx="2329747" cy="266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274320" algn="l"/>
              </a:tabLst>
            </a:pPr>
            <a:r>
              <a:rPr lang="en-US" sz="1800" dirty="0" smtClean="0">
                <a:solidFill>
                  <a:srgbClr val="1E4191"/>
                </a:solidFill>
              </a:rPr>
              <a:t>Cutting edge rugged electronics</a:t>
            </a:r>
          </a:p>
          <a:p>
            <a:pPr>
              <a:spcBef>
                <a:spcPts val="600"/>
              </a:spcBef>
              <a:spcAft>
                <a:spcPts val="0"/>
              </a:spcAft>
              <a:tabLst>
                <a:tab pos="274320" algn="l"/>
              </a:tabLst>
            </a:pP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We combined our embedded</a:t>
            </a:r>
            <a:b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</a:b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computing and </a:t>
            </a:r>
            <a:b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</a:b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controls expertise</a:t>
            </a:r>
            <a:b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</a:b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to provide a new </a:t>
            </a:r>
            <a:b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</a:b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level of computing </a:t>
            </a:r>
            <a:b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</a:b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power at the machine … so you can take application development to a new level</a:t>
            </a:r>
            <a:endParaRPr lang="en-US" sz="1400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965701" y="1060668"/>
            <a:ext cx="3848100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tabLst>
                <a:tab pos="274320" algn="l"/>
              </a:tabLst>
            </a:pPr>
            <a:r>
              <a:rPr lang="en-US" sz="1800" dirty="0" smtClean="0">
                <a:solidFill>
                  <a:srgbClr val="1E4191"/>
                </a:solidFill>
              </a:rPr>
              <a:t>One software solution </a:t>
            </a:r>
          </a:p>
          <a:p>
            <a:pPr algn="ctr">
              <a:spcBef>
                <a:spcPts val="600"/>
              </a:spcBef>
              <a:spcAft>
                <a:spcPts val="0"/>
              </a:spcAft>
              <a:tabLst>
                <a:tab pos="274320" algn="l"/>
              </a:tabLst>
            </a:pP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We use common software across the entire portfolio, so you have a single tool to learn, and your applications port easily between platforms, even between product generations.</a:t>
            </a:r>
            <a:endParaRPr lang="en-US" sz="1400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7500" y="4168170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1E4191"/>
                </a:solidFill>
              </a:rPr>
              <a:t>Specialized form factors to support a variety of application needs</a:t>
            </a: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8" r="8746" b="8969"/>
          <a:stretch/>
        </p:blipFill>
        <p:spPr bwMode="auto">
          <a:xfrm>
            <a:off x="6583112" y="4535374"/>
            <a:ext cx="1174963" cy="996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566" r="96181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22" r="5844" b="3865"/>
          <a:stretch/>
        </p:blipFill>
        <p:spPr>
          <a:xfrm>
            <a:off x="3424344" y="4499560"/>
            <a:ext cx="1540620" cy="10705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50" y="4660665"/>
            <a:ext cx="1383698" cy="90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7445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93689"/>
            <a:ext cx="8459788" cy="522880"/>
          </a:xfrm>
        </p:spPr>
        <p:txBody>
          <a:bodyPr/>
          <a:lstStyle/>
          <a:p>
            <a:r>
              <a:rPr lang="en-US" dirty="0" smtClean="0"/>
              <a:t>GEIP </a:t>
            </a:r>
            <a:r>
              <a:rPr lang="en-US" dirty="0"/>
              <a:t>p</a:t>
            </a:r>
            <a:r>
              <a:rPr lang="en-US" dirty="0" smtClean="0"/>
              <a:t>latform strategy in 2012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0561251"/>
              </p:ext>
            </p:extLst>
          </p:nvPr>
        </p:nvGraphicFramePr>
        <p:xfrm>
          <a:off x="342900" y="1331914"/>
          <a:ext cx="8459788" cy="4322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792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75610" y="2270801"/>
            <a:ext cx="4641353" cy="1321258"/>
          </a:xfrm>
        </p:spPr>
        <p:txBody>
          <a:bodyPr/>
          <a:lstStyle/>
          <a:p>
            <a:pPr lvl="0"/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3460293" y="4627272"/>
            <a:ext cx="1985395" cy="1380807"/>
          </a:xfrm>
        </p:spPr>
        <p:txBody>
          <a:bodyPr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dirty="0" smtClean="0">
                <a:solidFill>
                  <a:srgbClr val="4C4C4C"/>
                </a:solidFill>
              </a:rPr>
              <a:t>Allows simple, cost-effective upgrades of the processor alone</a:t>
            </a:r>
            <a:endParaRPr lang="en-US" sz="2000" dirty="0">
              <a:solidFill>
                <a:srgbClr val="4C4C4C"/>
              </a:solidFill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 bwMode="auto">
          <a:xfrm>
            <a:off x="471487" y="289697"/>
            <a:ext cx="8353289" cy="608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9pPr>
          </a:lstStyle>
          <a:p>
            <a:r>
              <a:rPr lang="en-US" dirty="0" smtClean="0"/>
              <a:t>Why COM Express?</a:t>
            </a:r>
            <a:endParaRPr lang="en-US" dirty="0"/>
          </a:p>
        </p:txBody>
      </p:sp>
      <p:pic>
        <p:nvPicPr>
          <p:cNvPr id="6" name="Picture 4" descr="K:\PM\ProductStatus\1-IPCs\1-Computer-on-Modules\COM-Express\bCOM6-L1400\photos\BCOM6-L1400\GE_00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889" b="85556" l="8272" r="90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26" t="13825" r="8686" b="13802"/>
          <a:stretch/>
        </p:blipFill>
        <p:spPr bwMode="auto">
          <a:xfrm>
            <a:off x="394986" y="1470930"/>
            <a:ext cx="3469068" cy="203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11"/>
          <p:cNvSpPr txBox="1">
            <a:spLocks/>
          </p:cNvSpPr>
          <p:nvPr/>
        </p:nvSpPr>
        <p:spPr bwMode="auto">
          <a:xfrm>
            <a:off x="6677025" y="4627272"/>
            <a:ext cx="1992615" cy="135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004880"/>
              </a:buClr>
              <a:defRPr sz="2400">
                <a:solidFill>
                  <a:srgbClr val="1E4191"/>
                </a:solidFill>
                <a:latin typeface="+mn-lt"/>
                <a:ea typeface="+mn-ea"/>
                <a:cs typeface="+mn-cs"/>
              </a:defRPr>
            </a:lvl1pPr>
            <a:lvl2pPr marL="341313" indent="-339725" algn="l" rtl="0" eaLnBrk="1" fontAlgn="base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Font typeface="GE Inspira Pitch" pitchFamily="34" charset="0"/>
              <a:buChar char="•"/>
              <a:defRPr sz="2400">
                <a:solidFill>
                  <a:srgbClr val="1E4191"/>
                </a:solidFill>
                <a:latin typeface="+mn-lt"/>
              </a:defRPr>
            </a:lvl2pPr>
            <a:lvl3pPr marL="744538" indent="-288925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2400">
                <a:solidFill>
                  <a:srgbClr val="1E4191"/>
                </a:solidFill>
                <a:latin typeface="+mn-lt"/>
              </a:defRPr>
            </a:lvl3pPr>
            <a:lvl4pPr marL="1146175" indent="-287338" algn="l" rtl="0" eaLnBrk="1" fontAlgn="base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Char char="–"/>
              <a:defRPr sz="2400">
                <a:solidFill>
                  <a:srgbClr val="1E4191"/>
                </a:solidFill>
                <a:latin typeface="+mn-lt"/>
              </a:defRPr>
            </a:lvl4pPr>
            <a:lvl5pPr marL="1546225" indent="-285750" algn="l" rtl="0" eaLnBrk="1" fontAlgn="base" hangingPunct="1">
              <a:lnSpc>
                <a:spcPct val="90000"/>
              </a:lnSpc>
              <a:spcBef>
                <a:spcPts val="240"/>
              </a:spcBef>
              <a:spcAft>
                <a:spcPct val="0"/>
              </a:spcAft>
              <a:buClr>
                <a:srgbClr val="004880"/>
              </a:buClr>
              <a:buChar char="–"/>
              <a:defRPr sz="2400">
                <a:solidFill>
                  <a:srgbClr val="1E4191"/>
                </a:solidFill>
                <a:latin typeface="+mn-lt"/>
              </a:defRPr>
            </a:lvl5pPr>
            <a:lvl6pPr marL="20034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6pPr>
            <a:lvl7pPr marL="24606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7pPr>
            <a:lvl8pPr marL="29178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8pPr>
            <a:lvl9pPr marL="33750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9pPr>
          </a:lstStyle>
          <a:p>
            <a:pPr>
              <a:lnSpc>
                <a:spcPts val="2100"/>
              </a:lnSpc>
            </a:pPr>
            <a:r>
              <a:rPr lang="en-US" sz="2000" dirty="0" smtClean="0">
                <a:solidFill>
                  <a:srgbClr val="4C4C4C"/>
                </a:solidFill>
              </a:rPr>
              <a:t>Ensures that performance keeps pace with changing needs</a:t>
            </a:r>
          </a:p>
        </p:txBody>
      </p:sp>
      <p:sp>
        <p:nvSpPr>
          <p:cNvPr id="8" name="Content Placeholder 11"/>
          <p:cNvSpPr txBox="1">
            <a:spLocks/>
          </p:cNvSpPr>
          <p:nvPr/>
        </p:nvSpPr>
        <p:spPr bwMode="auto">
          <a:xfrm>
            <a:off x="503238" y="4627272"/>
            <a:ext cx="1984375" cy="1472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004880"/>
              </a:buClr>
              <a:defRPr sz="2400">
                <a:solidFill>
                  <a:srgbClr val="1E4191"/>
                </a:solidFill>
                <a:latin typeface="+mn-lt"/>
                <a:ea typeface="+mn-ea"/>
                <a:cs typeface="+mn-cs"/>
              </a:defRPr>
            </a:lvl1pPr>
            <a:lvl2pPr marL="341313" indent="-339725" algn="l" rtl="0" eaLnBrk="1" fontAlgn="base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Font typeface="GE Inspira Pitch" pitchFamily="34" charset="0"/>
              <a:buChar char="•"/>
              <a:defRPr sz="2400">
                <a:solidFill>
                  <a:srgbClr val="1E4191"/>
                </a:solidFill>
                <a:latin typeface="+mn-lt"/>
              </a:defRPr>
            </a:lvl2pPr>
            <a:lvl3pPr marL="744538" indent="-288925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2400">
                <a:solidFill>
                  <a:srgbClr val="1E4191"/>
                </a:solidFill>
                <a:latin typeface="+mn-lt"/>
              </a:defRPr>
            </a:lvl3pPr>
            <a:lvl4pPr marL="1146175" indent="-287338" algn="l" rtl="0" eaLnBrk="1" fontAlgn="base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Char char="–"/>
              <a:defRPr sz="2400">
                <a:solidFill>
                  <a:srgbClr val="1E4191"/>
                </a:solidFill>
                <a:latin typeface="+mn-lt"/>
              </a:defRPr>
            </a:lvl4pPr>
            <a:lvl5pPr marL="1546225" indent="-285750" algn="l" rtl="0" eaLnBrk="1" fontAlgn="base" hangingPunct="1">
              <a:lnSpc>
                <a:spcPct val="90000"/>
              </a:lnSpc>
              <a:spcBef>
                <a:spcPts val="240"/>
              </a:spcBef>
              <a:spcAft>
                <a:spcPct val="0"/>
              </a:spcAft>
              <a:buClr>
                <a:srgbClr val="004880"/>
              </a:buClr>
              <a:buChar char="–"/>
              <a:defRPr sz="2400">
                <a:solidFill>
                  <a:srgbClr val="1E4191"/>
                </a:solidFill>
                <a:latin typeface="+mn-lt"/>
              </a:defRPr>
            </a:lvl5pPr>
            <a:lvl6pPr marL="20034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6pPr>
            <a:lvl7pPr marL="24606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7pPr>
            <a:lvl8pPr marL="29178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8pPr>
            <a:lvl9pPr marL="33750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9pPr>
          </a:lstStyle>
          <a:p>
            <a:pPr marL="3175" lvl="2" indent="0">
              <a:lnSpc>
                <a:spcPts val="2100"/>
              </a:lnSpc>
              <a:spcAft>
                <a:spcPts val="600"/>
              </a:spcAft>
              <a:buFontTx/>
              <a:buNone/>
            </a:pPr>
            <a:r>
              <a:rPr lang="en-US" sz="2000" dirty="0" smtClean="0">
                <a:solidFill>
                  <a:srgbClr val="4C4C4C"/>
                </a:solidFill>
              </a:rPr>
              <a:t>Shortens design cycles and lowers validation costs</a:t>
            </a:r>
          </a:p>
        </p:txBody>
      </p:sp>
      <p:sp>
        <p:nvSpPr>
          <p:cNvPr id="11" name="Oval 10"/>
          <p:cNvSpPr/>
          <p:nvPr/>
        </p:nvSpPr>
        <p:spPr>
          <a:xfrm>
            <a:off x="6677025" y="3947160"/>
            <a:ext cx="548640" cy="548640"/>
          </a:xfrm>
          <a:prstGeom prst="ellips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FFFFFF"/>
                </a:solidFill>
              </a:rPr>
              <a:t>3</a:t>
            </a:r>
            <a:endParaRPr lang="en-US" sz="2200" b="1" dirty="0">
              <a:solidFill>
                <a:srgbClr val="FFFFFF"/>
              </a:solidFill>
            </a:endParaRPr>
          </a:p>
        </p:txBody>
      </p:sp>
      <p:sp>
        <p:nvSpPr>
          <p:cNvPr id="13" name="Content Placeholder 11"/>
          <p:cNvSpPr txBox="1">
            <a:spLocks/>
          </p:cNvSpPr>
          <p:nvPr/>
        </p:nvSpPr>
        <p:spPr bwMode="auto">
          <a:xfrm>
            <a:off x="4144963" y="2233142"/>
            <a:ext cx="4572000" cy="181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004880"/>
              </a:buClr>
              <a:defRPr sz="2400">
                <a:solidFill>
                  <a:srgbClr val="1E4191"/>
                </a:solidFill>
                <a:latin typeface="+mn-lt"/>
                <a:ea typeface="+mn-ea"/>
                <a:cs typeface="+mn-cs"/>
              </a:defRPr>
            </a:lvl1pPr>
            <a:lvl2pPr marL="341313" indent="-339725" algn="l" rtl="0" eaLnBrk="1" fontAlgn="base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Font typeface="GE Inspira Pitch" pitchFamily="34" charset="0"/>
              <a:buChar char="•"/>
              <a:defRPr sz="2400">
                <a:solidFill>
                  <a:srgbClr val="1E4191"/>
                </a:solidFill>
                <a:latin typeface="+mn-lt"/>
              </a:defRPr>
            </a:lvl2pPr>
            <a:lvl3pPr marL="744538" indent="-288925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2400">
                <a:solidFill>
                  <a:srgbClr val="1E4191"/>
                </a:solidFill>
                <a:latin typeface="+mn-lt"/>
              </a:defRPr>
            </a:lvl3pPr>
            <a:lvl4pPr marL="1146175" indent="-287338" algn="l" rtl="0" eaLnBrk="1" fontAlgn="base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Char char="–"/>
              <a:defRPr sz="2400">
                <a:solidFill>
                  <a:srgbClr val="1E4191"/>
                </a:solidFill>
                <a:latin typeface="+mn-lt"/>
              </a:defRPr>
            </a:lvl4pPr>
            <a:lvl5pPr marL="1546225" indent="-285750" algn="l" rtl="0" eaLnBrk="1" fontAlgn="base" hangingPunct="1">
              <a:lnSpc>
                <a:spcPct val="90000"/>
              </a:lnSpc>
              <a:spcBef>
                <a:spcPts val="240"/>
              </a:spcBef>
              <a:spcAft>
                <a:spcPct val="0"/>
              </a:spcAft>
              <a:buClr>
                <a:srgbClr val="004880"/>
              </a:buClr>
              <a:buChar char="–"/>
              <a:defRPr sz="2400">
                <a:solidFill>
                  <a:srgbClr val="1E4191"/>
                </a:solidFill>
                <a:latin typeface="+mn-lt"/>
              </a:defRPr>
            </a:lvl5pPr>
            <a:lvl6pPr marL="20034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6pPr>
            <a:lvl7pPr marL="24606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7pPr>
            <a:lvl8pPr marL="29178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8pPr>
            <a:lvl9pPr marL="33750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9pPr>
          </a:lstStyle>
          <a:p>
            <a:pPr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tabLst>
                <a:tab pos="339725" algn="l"/>
              </a:tabLst>
            </a:pPr>
            <a:r>
              <a:rPr lang="en-US" dirty="0" smtClean="0">
                <a:cs typeface="Arial" pitchFamily="34" charset="0"/>
              </a:rPr>
              <a:t>COM Express architecture separates the processor and carrier card</a:t>
            </a:r>
            <a:endParaRPr lang="en-US" dirty="0">
              <a:cs typeface="Arial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03238" y="3947160"/>
            <a:ext cx="548640" cy="548640"/>
          </a:xfrm>
          <a:prstGeom prst="ellips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FFFFFF"/>
                </a:solidFill>
              </a:rPr>
              <a:t>1</a:t>
            </a:r>
            <a:endParaRPr lang="en-US" sz="2200" b="1" dirty="0">
              <a:solidFill>
                <a:srgbClr val="FFFFFF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3315414" y="3947160"/>
            <a:ext cx="548640" cy="548640"/>
          </a:xfrm>
          <a:prstGeom prst="ellips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FFFFFF"/>
                </a:solidFill>
              </a:rPr>
              <a:t>2</a:t>
            </a:r>
            <a:endParaRPr lang="en-US" sz="2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29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280988"/>
            <a:ext cx="8331200" cy="1320800"/>
          </a:xfrm>
        </p:spPr>
        <p:txBody>
          <a:bodyPr/>
          <a:lstStyle/>
          <a:p>
            <a:r>
              <a:rPr lang="en-US" dirty="0" smtClean="0"/>
              <a:t>Delivering the utmost performance at all times under any condition </a:t>
            </a:r>
            <a:br>
              <a:rPr lang="en-US" dirty="0" smtClean="0"/>
            </a:br>
            <a:endParaRPr lang="en-US" sz="3200" dirty="0">
              <a:solidFill>
                <a:srgbClr val="92D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1" y="1913728"/>
            <a:ext cx="22250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Aft>
                <a:spcPts val="600"/>
              </a:spcAft>
            </a:pPr>
            <a:r>
              <a:rPr lang="en-US" sz="1400" b="1" dirty="0">
                <a:solidFill>
                  <a:srgbClr val="1E4191"/>
                </a:solidFill>
              </a:rPr>
              <a:t>Rugged design with </a:t>
            </a:r>
            <a:r>
              <a:rPr lang="en-US" sz="1400" b="1" dirty="0" smtClean="0">
                <a:solidFill>
                  <a:srgbClr val="1E4191"/>
                </a:solidFill>
              </a:rPr>
              <a:t>soldered components and extended mechanical construction</a:t>
            </a:r>
            <a:endParaRPr lang="en-US" sz="1400" b="1" dirty="0">
              <a:solidFill>
                <a:srgbClr val="1E4191"/>
              </a:solidFill>
            </a:endParaRPr>
          </a:p>
          <a:p>
            <a:pPr marL="285750" indent="-285750" eaLnBrk="1" fontAlgn="auto" hangingPunct="1">
              <a:buClr>
                <a:srgbClr val="92D050"/>
              </a:buClr>
              <a:buSzPct val="120000"/>
              <a:buFont typeface="Wingdings" pitchFamily="2" charset="2"/>
              <a:buChar char="ü"/>
            </a:pPr>
            <a:r>
              <a:rPr lang="en-US" sz="1400" b="1" dirty="0" smtClean="0">
                <a:solidFill>
                  <a:srgbClr val="6B6B6B"/>
                </a:solidFill>
              </a:rPr>
              <a:t>Delivers reliable computing capabilities for applications needing higher immunity to shock and vibration</a:t>
            </a:r>
          </a:p>
          <a:p>
            <a:pPr marL="285750" indent="-285750" eaLnBrk="1" fontAlgn="auto" hangingPunct="1">
              <a:buClr>
                <a:srgbClr val="92D050"/>
              </a:buClr>
              <a:buSzPct val="120000"/>
              <a:buFont typeface="Wingdings" pitchFamily="2" charset="2"/>
              <a:buChar char="ü"/>
            </a:pPr>
            <a:endParaRPr lang="en-US" sz="1400" b="1" dirty="0">
              <a:solidFill>
                <a:srgbClr val="6B6B6B"/>
              </a:solidFill>
            </a:endParaRPr>
          </a:p>
          <a:p>
            <a:pPr marL="285750" indent="-285750" eaLnBrk="1" fontAlgn="auto" hangingPunct="1">
              <a:buClr>
                <a:srgbClr val="92D050"/>
              </a:buClr>
              <a:buSzPct val="120000"/>
              <a:buFont typeface="Wingdings" pitchFamily="2" charset="2"/>
              <a:buChar char="ü"/>
            </a:pPr>
            <a:r>
              <a:rPr lang="en-US" sz="1400" b="1" dirty="0" smtClean="0">
                <a:solidFill>
                  <a:srgbClr val="6B6B6B"/>
                </a:solidFill>
              </a:rPr>
              <a:t>Offers additional protection for the module</a:t>
            </a:r>
            <a:endParaRPr lang="en-US" sz="1400" b="1" dirty="0">
              <a:solidFill>
                <a:srgbClr val="6B6B6B"/>
              </a:solidFill>
            </a:endParaRPr>
          </a:p>
          <a:p>
            <a:endParaRPr lang="en-US" sz="1500" dirty="0">
              <a:solidFill>
                <a:srgbClr val="1E419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47937" y="1913728"/>
            <a:ext cx="2124075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smtClean="0">
                <a:solidFill>
                  <a:srgbClr val="1E4191"/>
                </a:solidFill>
              </a:rPr>
              <a:t>Optimal thermal performance enabled by GE-owned critical IP</a:t>
            </a:r>
            <a:endParaRPr lang="en-US" sz="1400" b="1" dirty="0">
              <a:solidFill>
                <a:srgbClr val="1E4191"/>
              </a:solidFill>
            </a:endParaRPr>
          </a:p>
          <a:p>
            <a:pPr eaLnBrk="1" fontAlgn="auto" hangingPunct="1"/>
            <a:endParaRPr lang="en-US" sz="1400" b="1" dirty="0">
              <a:solidFill>
                <a:srgbClr val="1E4191"/>
              </a:solidFill>
            </a:endParaRPr>
          </a:p>
          <a:p>
            <a:pPr marL="285750" indent="-285750" eaLnBrk="1" fontAlgn="auto" hangingPunct="1">
              <a:spcBef>
                <a:spcPts val="600"/>
              </a:spcBef>
              <a:buClr>
                <a:srgbClr val="92D050"/>
              </a:buClr>
              <a:buSzPct val="120000"/>
              <a:buFont typeface="Wingdings" pitchFamily="2" charset="2"/>
              <a:buChar char="ü"/>
            </a:pPr>
            <a:r>
              <a:rPr lang="en-US" sz="1400" b="1" dirty="0" smtClean="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Permits higher operating temperatures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72013" y="1913728"/>
            <a:ext cx="1962954" cy="365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sz="1400" b="1" dirty="0">
                <a:solidFill>
                  <a:srgbClr val="1E4191"/>
                </a:solidFill>
              </a:rPr>
              <a:t>Dynamic thermal management</a:t>
            </a:r>
          </a:p>
          <a:p>
            <a:pPr eaLnBrk="1" fontAlgn="auto" hangingPunct="1"/>
            <a:endParaRPr lang="en-US" sz="1400" b="1" dirty="0" smtClean="0">
              <a:solidFill>
                <a:srgbClr val="FFFFFF">
                  <a:lumMod val="50000"/>
                </a:srgbClr>
              </a:solidFill>
              <a:cs typeface="Arial" pitchFamily="34" charset="0"/>
            </a:endParaRPr>
          </a:p>
          <a:p>
            <a:pPr eaLnBrk="1" fontAlgn="auto" hangingPunct="1"/>
            <a:endParaRPr lang="en-US" sz="1400" b="1" dirty="0">
              <a:solidFill>
                <a:srgbClr val="FFFFFF">
                  <a:lumMod val="50000"/>
                </a:srgbClr>
              </a:solidFill>
              <a:cs typeface="Arial" pitchFamily="34" charset="0"/>
            </a:endParaRPr>
          </a:p>
          <a:p>
            <a:pPr marL="285750" indent="-285750">
              <a:spcBef>
                <a:spcPts val="600"/>
              </a:spcBef>
              <a:buClr>
                <a:srgbClr val="92D050"/>
              </a:buClr>
              <a:buSzPct val="120000"/>
              <a:buFont typeface="Wingdings" pitchFamily="2" charset="2"/>
              <a:buChar char="ü"/>
            </a:pPr>
            <a:r>
              <a:rPr lang="en-US" sz="1400" b="1" dirty="0">
                <a:solidFill>
                  <a:srgbClr val="6B6B6B"/>
                </a:solidFill>
              </a:rPr>
              <a:t>Enables controlled system shutdown to avoid damage to </a:t>
            </a:r>
            <a:r>
              <a:rPr lang="en-US" sz="1400" b="1" dirty="0" smtClean="0">
                <a:solidFill>
                  <a:srgbClr val="6B6B6B"/>
                </a:solidFill>
              </a:rPr>
              <a:t>equipment</a:t>
            </a:r>
          </a:p>
          <a:p>
            <a:pPr marL="285750" indent="-285750">
              <a:buClr>
                <a:srgbClr val="92D050"/>
              </a:buClr>
              <a:buSzPct val="120000"/>
              <a:buFont typeface="Wingdings" pitchFamily="2" charset="2"/>
              <a:buChar char="ü"/>
            </a:pPr>
            <a:endParaRPr lang="en-US" sz="1400" b="1" dirty="0">
              <a:solidFill>
                <a:srgbClr val="6B6B6B"/>
              </a:solidFill>
            </a:endParaRPr>
          </a:p>
          <a:p>
            <a:pPr marL="285750" indent="-285750">
              <a:buClr>
                <a:srgbClr val="92D050"/>
              </a:buClr>
              <a:buSzPct val="120000"/>
              <a:buFont typeface="Wingdings" pitchFamily="2" charset="2"/>
              <a:buChar char="ü"/>
            </a:pPr>
            <a:r>
              <a:rPr lang="en-US" sz="1400" b="1" dirty="0">
                <a:solidFill>
                  <a:srgbClr val="6B6B6B"/>
                </a:solidFill>
              </a:rPr>
              <a:t>Offers cost saving by allowing simulation in the lab before conducting field tests</a:t>
            </a:r>
          </a:p>
          <a:p>
            <a:endParaRPr lang="en-US" sz="1500" dirty="0">
              <a:solidFill>
                <a:srgbClr val="6B6B6B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54009" y="1913728"/>
            <a:ext cx="1962954" cy="2577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1E4191"/>
                </a:solidFill>
              </a:rPr>
              <a:t>Designed for conformal coating</a:t>
            </a:r>
          </a:p>
          <a:p>
            <a:pPr eaLnBrk="1" fontAlgn="auto" hangingPunct="1"/>
            <a:endParaRPr lang="en-US" sz="1400" b="1" dirty="0" smtClean="0">
              <a:solidFill>
                <a:srgbClr val="FFFFFF">
                  <a:lumMod val="50000"/>
                </a:srgbClr>
              </a:solidFill>
              <a:cs typeface="Arial" pitchFamily="34" charset="0"/>
            </a:endParaRPr>
          </a:p>
          <a:p>
            <a:pPr eaLnBrk="1" fontAlgn="auto" hangingPunct="1"/>
            <a:endParaRPr lang="en-US" sz="1400" b="1" dirty="0">
              <a:solidFill>
                <a:srgbClr val="FFFFFF">
                  <a:lumMod val="50000"/>
                </a:srgbClr>
              </a:solidFill>
              <a:cs typeface="Arial" pitchFamily="34" charset="0"/>
            </a:endParaRPr>
          </a:p>
          <a:p>
            <a:pPr marL="285750" indent="-285750" eaLnBrk="1" fontAlgn="auto" hangingPunct="1">
              <a:spcBef>
                <a:spcPts val="900"/>
              </a:spcBef>
              <a:spcAft>
                <a:spcPts val="0"/>
              </a:spcAft>
              <a:buClr>
                <a:srgbClr val="92D050"/>
              </a:buClr>
              <a:buSzPct val="120000"/>
              <a:buFont typeface="Wingdings" pitchFamily="2" charset="2"/>
              <a:buChar char="ü"/>
              <a:defRPr/>
            </a:pPr>
            <a:r>
              <a:rPr lang="en-US" sz="1400" b="1" dirty="0" smtClean="0">
                <a:solidFill>
                  <a:srgbClr val="6B6B6B"/>
                </a:solidFill>
              </a:rPr>
              <a:t>Provides greater </a:t>
            </a:r>
            <a:r>
              <a:rPr lang="en-US" sz="1400" b="1" dirty="0">
                <a:solidFill>
                  <a:srgbClr val="6B6B6B"/>
                </a:solidFill>
              </a:rPr>
              <a:t>resistance to moisture, dust, chemicals and temperature extremes</a:t>
            </a:r>
          </a:p>
          <a:p>
            <a:endParaRPr lang="en-US" sz="1400" b="1" dirty="0">
              <a:solidFill>
                <a:srgbClr val="6B6B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24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235314"/>
            <a:ext cx="8459788" cy="467949"/>
          </a:xfrm>
        </p:spPr>
        <p:txBody>
          <a:bodyPr/>
          <a:lstStyle/>
          <a:p>
            <a:r>
              <a:rPr lang="de-DE" dirty="0" smtClean="0"/>
              <a:t>GE COM Express </a:t>
            </a:r>
            <a:r>
              <a:rPr lang="de-DE" dirty="0"/>
              <a:t>p</a:t>
            </a:r>
            <a:r>
              <a:rPr lang="de-DE" dirty="0" smtClean="0"/>
              <a:t>ortfolio</a:t>
            </a:r>
            <a:endParaRPr lang="de-DE" dirty="0"/>
          </a:p>
        </p:txBody>
      </p:sp>
      <p:pic>
        <p:nvPicPr>
          <p:cNvPr id="8" name="Picture 7" descr="bCOM2-L1100-lowres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414" b="73123" l="4167" r="907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6" t="12360" r="7063" b="24525"/>
          <a:stretch/>
        </p:blipFill>
        <p:spPr bwMode="auto">
          <a:xfrm>
            <a:off x="565150" y="1873935"/>
            <a:ext cx="1828800" cy="95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76" b="97973" l="2552" r="995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468" y="1836761"/>
            <a:ext cx="1828800" cy="1299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K:\PM\ProductStatus\1-IPCs\1-Computer-on-Modules\COM-Express\bCOM6-L1400\photos\BCOM6-L1400\GE_001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3889" b="85556" l="8272" r="90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26" t="13825" r="8686" b="13802"/>
          <a:stretch/>
        </p:blipFill>
        <p:spPr bwMode="auto">
          <a:xfrm>
            <a:off x="4695030" y="1873935"/>
            <a:ext cx="1828800" cy="107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K:\PM\ProductStatus\1-IPCs\1-Computer-on-Modules\COM-Express\bCOM6-P1100\photos\Professional Photo\bCOM6_P1100-angle-lres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6025" b="85670" l="11395" r="867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32" t="16493" r="12879" b="13748"/>
          <a:stretch/>
        </p:blipFill>
        <p:spPr bwMode="auto">
          <a:xfrm>
            <a:off x="6810375" y="1873935"/>
            <a:ext cx="1828800" cy="107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1488" y="1390650"/>
            <a:ext cx="2016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1E4191"/>
                </a:solidFill>
              </a:rPr>
              <a:t>bCOM2-L1100</a:t>
            </a:r>
            <a:endParaRPr lang="en-US" sz="2000" b="1" dirty="0">
              <a:solidFill>
                <a:srgbClr val="1E419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78087" y="1390650"/>
            <a:ext cx="2087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1E4191"/>
                </a:solidFill>
              </a:rPr>
              <a:t>bCOM6-L1200</a:t>
            </a:r>
            <a:endParaRPr lang="en-US" sz="2000" b="1" dirty="0">
              <a:solidFill>
                <a:srgbClr val="1E419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65649" y="1390650"/>
            <a:ext cx="2087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1E4191"/>
                </a:solidFill>
              </a:rPr>
              <a:t>bCOM6-L1400</a:t>
            </a:r>
            <a:endParaRPr lang="en-US" sz="2000" b="1" dirty="0">
              <a:solidFill>
                <a:srgbClr val="1E419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77025" y="1390650"/>
            <a:ext cx="19840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1E4191"/>
                </a:solidFill>
              </a:rPr>
              <a:t>bCOM6-P1100</a:t>
            </a:r>
            <a:endParaRPr lang="en-US" sz="2000" b="1" dirty="0">
              <a:solidFill>
                <a:srgbClr val="1E419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8" y="3213100"/>
            <a:ext cx="1898963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Mid-level </a:t>
            </a:r>
            <a:r>
              <a:rPr lang="en-US" sz="1200" dirty="0">
                <a:solidFill>
                  <a:srgbClr val="4C4C4C"/>
                </a:solidFill>
              </a:rPr>
              <a:t>to </a:t>
            </a:r>
            <a:r>
              <a:rPr lang="en-US" sz="1200" dirty="0" smtClean="0">
                <a:solidFill>
                  <a:srgbClr val="4C4C4C"/>
                </a:solidFill>
              </a:rPr>
              <a:t>high performance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Select for applications </a:t>
            </a:r>
            <a:r>
              <a:rPr lang="en-US" sz="1200" dirty="0">
                <a:solidFill>
                  <a:srgbClr val="4C4C4C"/>
                </a:solidFill>
              </a:rPr>
              <a:t>or upgrades with </a:t>
            </a:r>
            <a:r>
              <a:rPr lang="en-US" sz="1200" dirty="0" smtClean="0">
                <a:solidFill>
                  <a:srgbClr val="4C4C4C"/>
                </a:solidFill>
              </a:rPr>
              <a:t>mid-level to high performance and type </a:t>
            </a:r>
            <a:r>
              <a:rPr lang="en-US" sz="1200" dirty="0">
                <a:solidFill>
                  <a:srgbClr val="4C4C4C"/>
                </a:solidFill>
              </a:rPr>
              <a:t>2 pin-outs requirements</a:t>
            </a: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Intel®</a:t>
            </a:r>
            <a:r>
              <a:rPr lang="en-US" sz="1200" dirty="0">
                <a:solidFill>
                  <a:srgbClr val="4C4C4C"/>
                </a:solidFill>
              </a:rPr>
              <a:t> </a:t>
            </a:r>
            <a:r>
              <a:rPr lang="en-US" sz="1200" dirty="0" smtClean="0">
                <a:solidFill>
                  <a:srgbClr val="4C4C4C"/>
                </a:solidFill>
              </a:rPr>
              <a:t>Core™</a:t>
            </a:r>
            <a:r>
              <a:rPr lang="en-US" sz="1200" dirty="0">
                <a:solidFill>
                  <a:srgbClr val="4C4C4C"/>
                </a:solidFill>
              </a:rPr>
              <a:t> </a:t>
            </a:r>
            <a:r>
              <a:rPr lang="en-US" sz="1200" dirty="0" smtClean="0">
                <a:solidFill>
                  <a:srgbClr val="4C4C4C"/>
                </a:solidFill>
              </a:rPr>
              <a:t>2 Duo processor 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2 cores </a:t>
            </a:r>
            <a:r>
              <a:rPr lang="en-US" sz="1200" dirty="0">
                <a:solidFill>
                  <a:srgbClr val="4C4C4C"/>
                </a:solidFill>
              </a:rPr>
              <a:t>/ 1.2GHz, 1.86GHz or 2.2GHz </a:t>
            </a: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>
                <a:solidFill>
                  <a:srgbClr val="4C4C4C"/>
                </a:solidFill>
              </a:rPr>
              <a:t>Up to 4GB </a:t>
            </a:r>
            <a:r>
              <a:rPr lang="en-US" sz="1200" dirty="0" smtClean="0">
                <a:solidFill>
                  <a:srgbClr val="4C4C4C"/>
                </a:solidFill>
              </a:rPr>
              <a:t>DDR3, soldered</a:t>
            </a:r>
            <a:r>
              <a:rPr lang="en-US" sz="1200" dirty="0">
                <a:solidFill>
                  <a:srgbClr val="4C4C4C"/>
                </a:solidFill>
              </a:rPr>
              <a:t>, </a:t>
            </a:r>
            <a:r>
              <a:rPr lang="en-US" sz="1200" dirty="0" smtClean="0">
                <a:solidFill>
                  <a:srgbClr val="4C4C4C"/>
                </a:solidFill>
              </a:rPr>
              <a:t>non-ECC</a:t>
            </a:r>
            <a:endParaRPr lang="en-US" sz="1200" dirty="0">
              <a:solidFill>
                <a:srgbClr val="4C4C4C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6685" y="3213100"/>
            <a:ext cx="1898963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Mid-level performance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Select for applications with </a:t>
            </a:r>
            <a:r>
              <a:rPr lang="en-US" sz="1200" dirty="0">
                <a:solidFill>
                  <a:srgbClr val="4C4C4C"/>
                </a:solidFill>
              </a:rPr>
              <a:t>mid- </a:t>
            </a:r>
            <a:r>
              <a:rPr lang="en-US" sz="1200" dirty="0" smtClean="0">
                <a:solidFill>
                  <a:srgbClr val="4C4C4C"/>
                </a:solidFill>
              </a:rPr>
              <a:t>level performance, and low power consumption requirements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VIA Eden or Nano processor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1-2 cores </a:t>
            </a:r>
            <a:r>
              <a:rPr lang="en-US" sz="1200" dirty="0">
                <a:solidFill>
                  <a:srgbClr val="4C4C4C"/>
                </a:solidFill>
              </a:rPr>
              <a:t>/ </a:t>
            </a:r>
            <a:r>
              <a:rPr lang="en-US" sz="1200" dirty="0" smtClean="0">
                <a:solidFill>
                  <a:srgbClr val="4C4C4C"/>
                </a:solidFill>
              </a:rPr>
              <a:t>800MHz -1.3GHz 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>
                <a:solidFill>
                  <a:srgbClr val="4C4C4C"/>
                </a:solidFill>
              </a:rPr>
              <a:t>Up to </a:t>
            </a:r>
            <a:r>
              <a:rPr lang="en-US" sz="1200" dirty="0" smtClean="0">
                <a:solidFill>
                  <a:srgbClr val="4C4C4C"/>
                </a:solidFill>
              </a:rPr>
              <a:t>8GB DDR3, soldered</a:t>
            </a:r>
            <a:r>
              <a:rPr lang="en-US" sz="1200" dirty="0">
                <a:solidFill>
                  <a:srgbClr val="4C4C4C"/>
                </a:solidFill>
              </a:rPr>
              <a:t>, </a:t>
            </a:r>
            <a:r>
              <a:rPr lang="en-US" sz="1200" dirty="0" smtClean="0">
                <a:solidFill>
                  <a:srgbClr val="4C4C4C"/>
                </a:solidFill>
              </a:rPr>
              <a:t>non-ECC</a:t>
            </a:r>
            <a:endParaRPr lang="en-US" sz="1200" dirty="0">
              <a:solidFill>
                <a:srgbClr val="4C4C4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54249" y="3216275"/>
            <a:ext cx="1898963" cy="249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High performance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Select for applications with multiple graphics functions that require high performance</a:t>
            </a: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>
                <a:solidFill>
                  <a:srgbClr val="4C4C4C"/>
                </a:solidFill>
              </a:rPr>
              <a:t>Intel® Core™ </a:t>
            </a:r>
            <a:r>
              <a:rPr lang="en-US" sz="1200" dirty="0" smtClean="0">
                <a:solidFill>
                  <a:srgbClr val="4C4C4C"/>
                </a:solidFill>
              </a:rPr>
              <a:t>i7 processor 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2-4 cores </a:t>
            </a:r>
            <a:r>
              <a:rPr lang="en-US" sz="1200" dirty="0">
                <a:solidFill>
                  <a:srgbClr val="4C4C4C"/>
                </a:solidFill>
              </a:rPr>
              <a:t>/ </a:t>
            </a:r>
            <a:r>
              <a:rPr lang="en-US" sz="1200" dirty="0" smtClean="0">
                <a:solidFill>
                  <a:srgbClr val="4C4C4C"/>
                </a:solidFill>
              </a:rPr>
              <a:t>1.7GHz -2.5GHz 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>
                <a:solidFill>
                  <a:srgbClr val="4C4C4C"/>
                </a:solidFill>
              </a:rPr>
              <a:t>Up to </a:t>
            </a:r>
            <a:r>
              <a:rPr lang="en-US" sz="1200" dirty="0" smtClean="0">
                <a:solidFill>
                  <a:srgbClr val="4C4C4C"/>
                </a:solidFill>
              </a:rPr>
              <a:t>8GB DDR3, soldered</a:t>
            </a:r>
            <a:r>
              <a:rPr lang="en-US" sz="1200" dirty="0">
                <a:solidFill>
                  <a:srgbClr val="4C4C4C"/>
                </a:solidFill>
              </a:rPr>
              <a:t>, </a:t>
            </a:r>
            <a:r>
              <a:rPr lang="en-US" sz="1200" dirty="0" smtClean="0">
                <a:solidFill>
                  <a:srgbClr val="4C4C4C"/>
                </a:solidFill>
              </a:rPr>
              <a:t>ECC</a:t>
            </a:r>
            <a:endParaRPr lang="en-US" sz="1200" dirty="0">
              <a:solidFill>
                <a:srgbClr val="4C4C4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84975" y="3213100"/>
            <a:ext cx="1898963" cy="2990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Power saving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Select for real-time embedded computing applications that require low power consumption and the best performance/ power ratio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err="1" smtClean="0">
                <a:solidFill>
                  <a:srgbClr val="4C4C4C"/>
                </a:solidFill>
              </a:rPr>
              <a:t>Freescale</a:t>
            </a:r>
            <a:r>
              <a:rPr lang="en-US" sz="1200" dirty="0" smtClean="0">
                <a:solidFill>
                  <a:srgbClr val="4C4C4C"/>
                </a:solidFill>
              </a:rPr>
              <a:t> PowerPC 1022/1013 processor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4C4C4C"/>
                </a:solidFill>
              </a:rPr>
              <a:t>1-22 cores </a:t>
            </a:r>
            <a:r>
              <a:rPr lang="en-US" sz="1200" dirty="0">
                <a:solidFill>
                  <a:srgbClr val="4C4C4C"/>
                </a:solidFill>
              </a:rPr>
              <a:t>/ </a:t>
            </a:r>
            <a:r>
              <a:rPr lang="en-US" sz="1200" dirty="0" smtClean="0">
                <a:solidFill>
                  <a:srgbClr val="4C4C4C"/>
                </a:solidFill>
              </a:rPr>
              <a:t>800MHz -1.2GHz </a:t>
            </a:r>
            <a:endParaRPr lang="en-US" sz="1200" dirty="0">
              <a:solidFill>
                <a:srgbClr val="4C4C4C"/>
              </a:solidFill>
            </a:endParaRPr>
          </a:p>
          <a:p>
            <a:pPr marL="114300" indent="-114300">
              <a:lnSpc>
                <a:spcPts val="1300"/>
              </a:lnSpc>
              <a:spcAft>
                <a:spcPts val="1100"/>
              </a:spcAft>
              <a:buFont typeface="Arial" pitchFamily="34" charset="0"/>
              <a:buChar char="•"/>
            </a:pPr>
            <a:r>
              <a:rPr lang="en-US" sz="1200" dirty="0">
                <a:solidFill>
                  <a:srgbClr val="4C4C4C"/>
                </a:solidFill>
              </a:rPr>
              <a:t>Up to </a:t>
            </a:r>
            <a:r>
              <a:rPr lang="en-US" sz="1200" dirty="0" smtClean="0">
                <a:solidFill>
                  <a:srgbClr val="4C4C4C"/>
                </a:solidFill>
              </a:rPr>
              <a:t>4GB DDR3, soldered</a:t>
            </a:r>
            <a:r>
              <a:rPr lang="en-US" sz="1200" dirty="0">
                <a:solidFill>
                  <a:srgbClr val="4C4C4C"/>
                </a:solidFill>
              </a:rPr>
              <a:t>, </a:t>
            </a:r>
            <a:r>
              <a:rPr lang="en-US" sz="1200" dirty="0" smtClean="0">
                <a:solidFill>
                  <a:srgbClr val="4C4C4C"/>
                </a:solidFill>
              </a:rPr>
              <a:t>ECC</a:t>
            </a:r>
            <a:endParaRPr lang="en-US" sz="1200" dirty="0">
              <a:solidFill>
                <a:srgbClr val="4C4C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60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5" descr="Corporate PPT intro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3" y="917575"/>
            <a:ext cx="4435475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936625" y="4203700"/>
            <a:ext cx="711993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  <a:cs typeface="Arial" charset="0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5000" dirty="0">
                <a:cs typeface="Arial Unicode MS" charset="0"/>
              </a:rPr>
              <a:t>GE Intelligent Platforms</a:t>
            </a:r>
          </a:p>
        </p:txBody>
      </p:sp>
      <p:pic>
        <p:nvPicPr>
          <p:cNvPr id="15363" name="Picture 4" descr="automatio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912813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 descr="Windfar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225" y="912813"/>
            <a:ext cx="1143000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7" descr="f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138" y="2238375"/>
            <a:ext cx="1143000" cy="117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14" descr="communication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5" y="2238375"/>
            <a:ext cx="1143000" cy="117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6469039" y="5841242"/>
            <a:ext cx="2524836" cy="101675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pic>
        <p:nvPicPr>
          <p:cNvPr id="9" name="Picture 3" descr="o&amp;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58159" y="2238375"/>
            <a:ext cx="1177132" cy="1177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99281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RXi</a:t>
            </a:r>
            <a:endParaRPr 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2405224" y="3955302"/>
            <a:ext cx="2229511" cy="6463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800" dirty="0" smtClean="0">
                <a:solidFill>
                  <a:srgbClr val="1E4191"/>
                </a:solidFill>
              </a:rPr>
              <a:t>Power to make things simple</a:t>
            </a:r>
            <a:endParaRPr lang="en-US" sz="1800" dirty="0">
              <a:solidFill>
                <a:srgbClr val="1E419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4786" y="3955302"/>
            <a:ext cx="2329178" cy="6463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800" dirty="0" smtClean="0">
                <a:solidFill>
                  <a:srgbClr val="1E4191"/>
                </a:solidFill>
              </a:rPr>
              <a:t>Designed-in</a:t>
            </a:r>
            <a:br>
              <a:rPr lang="en-US" sz="1800" dirty="0" smtClean="0">
                <a:solidFill>
                  <a:srgbClr val="1E4191"/>
                </a:solidFill>
              </a:rPr>
            </a:br>
            <a:r>
              <a:rPr lang="en-US" sz="1800" dirty="0" smtClean="0">
                <a:solidFill>
                  <a:srgbClr val="1E4191"/>
                </a:solidFill>
              </a:rPr>
              <a:t>upgradeability</a:t>
            </a:r>
            <a:endParaRPr lang="en-US" sz="1800" dirty="0">
              <a:solidFill>
                <a:srgbClr val="1E419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709" y="3955302"/>
            <a:ext cx="2229511" cy="6463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800" dirty="0">
                <a:solidFill>
                  <a:srgbClr val="1E4191"/>
                </a:solidFill>
              </a:rPr>
              <a:t>T</a:t>
            </a:r>
            <a:r>
              <a:rPr lang="en-US" sz="1800" dirty="0" smtClean="0">
                <a:solidFill>
                  <a:srgbClr val="1E4191"/>
                </a:solidFill>
              </a:rPr>
              <a:t>he right connections</a:t>
            </a:r>
            <a:endParaRPr lang="en-US" sz="1800" dirty="0">
              <a:solidFill>
                <a:srgbClr val="1E419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59856" y="3955302"/>
            <a:ext cx="2340851" cy="6463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800" dirty="0" smtClean="0">
                <a:solidFill>
                  <a:srgbClr val="1E4191"/>
                </a:solidFill>
              </a:rPr>
              <a:t>Industrial Internet integration</a:t>
            </a:r>
            <a:endParaRPr lang="en-US" sz="1800" dirty="0">
              <a:solidFill>
                <a:srgbClr val="1E419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14763" y="1309680"/>
            <a:ext cx="500170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1E4191"/>
                </a:solidFill>
              </a:rPr>
              <a:t>Distributed automation never looked better</a:t>
            </a:r>
            <a:endParaRPr lang="en-US" sz="2800" dirty="0" smtClean="0">
              <a:solidFill>
                <a:srgbClr val="1E4191"/>
              </a:solidFill>
            </a:endParaRPr>
          </a:p>
          <a:p>
            <a:endParaRPr lang="en-US" sz="2800" dirty="0">
              <a:solidFill>
                <a:srgbClr val="1E4191"/>
              </a:solidFill>
            </a:endParaRPr>
          </a:p>
          <a:p>
            <a:endParaRPr lang="en-US" sz="2800" dirty="0" smtClean="0">
              <a:solidFill>
                <a:srgbClr val="1E419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4633" y="4704973"/>
            <a:ext cx="1826999" cy="152618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71" y="835213"/>
            <a:ext cx="3126631" cy="285204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507" r="984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731" y="5048375"/>
            <a:ext cx="1567053" cy="109008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2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96">
            <a:off x="4669355" y="4732442"/>
            <a:ext cx="1484432" cy="116371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" t="7751" r="3111" b="11244"/>
          <a:stretch/>
        </p:blipFill>
        <p:spPr>
          <a:xfrm>
            <a:off x="2644523" y="4917020"/>
            <a:ext cx="1606000" cy="966831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82" y="4860373"/>
            <a:ext cx="1981200" cy="98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65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86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167" y="5047251"/>
            <a:ext cx="3052834" cy="2035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" t="7751" r="3111" b="11244"/>
          <a:stretch/>
        </p:blipFill>
        <p:spPr>
          <a:xfrm>
            <a:off x="2389648" y="1988917"/>
            <a:ext cx="5084121" cy="3060700"/>
          </a:xfrm>
          <a:prstGeom prst="round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69052" y="1073197"/>
            <a:ext cx="493418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1E4191"/>
                </a:solidFill>
              </a:rPr>
              <a:t>Built-in touchscreen</a:t>
            </a:r>
            <a:endParaRPr lang="en-US" sz="1800" dirty="0">
              <a:solidFill>
                <a:srgbClr val="1E4191"/>
              </a:solidFill>
            </a:endParaRPr>
          </a:p>
          <a:p>
            <a:pPr algn="ctr"/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Late point configuration, fast troubleshooting, application upgrades …  No computer required.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9175" y="5493368"/>
            <a:ext cx="26351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1E4191"/>
                </a:solidFill>
              </a:rPr>
              <a:t>Take it mobile</a:t>
            </a:r>
            <a:endParaRPr lang="en-US" sz="1800" dirty="0">
              <a:solidFill>
                <a:srgbClr val="1E4191"/>
              </a:solidFill>
            </a:endParaRPr>
          </a:p>
          <a:p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Access configuration and maintenance information without opening the cabinet.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4076" y="2303420"/>
            <a:ext cx="187688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 smtClean="0">
                <a:solidFill>
                  <a:srgbClr val="1E4191"/>
                </a:solidFill>
              </a:rPr>
              <a:t>Designed to connect</a:t>
            </a:r>
            <a:endParaRPr lang="en-US" sz="1800" dirty="0">
              <a:solidFill>
                <a:srgbClr val="1E4191"/>
              </a:solidFill>
            </a:endParaRPr>
          </a:p>
          <a:p>
            <a:pPr algn="r"/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We’ve designed-in the ability to integrate your control system with the Industrial Internet … So your device gets smarter as the network gets smarter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Industrial Internet integration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78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80988"/>
            <a:ext cx="8801100" cy="998537"/>
          </a:xfrm>
        </p:spPr>
        <p:txBody>
          <a:bodyPr/>
          <a:lstStyle/>
          <a:p>
            <a:r>
              <a:rPr lang="en-US" dirty="0" smtClean="0"/>
              <a:t>Industrial Internet integration</a:t>
            </a:r>
            <a:endParaRPr lang="en-US" dirty="0"/>
          </a:p>
        </p:txBody>
      </p:sp>
      <p:sp>
        <p:nvSpPr>
          <p:cNvPr id="21" name="Content Placeholder 3"/>
          <p:cNvSpPr>
            <a:spLocks noGrp="1"/>
          </p:cNvSpPr>
          <p:nvPr>
            <p:ph sz="half" idx="4294967295"/>
          </p:nvPr>
        </p:nvSpPr>
        <p:spPr>
          <a:xfrm>
            <a:off x="1756498" y="5363458"/>
            <a:ext cx="6269399" cy="580929"/>
          </a:xfrm>
        </p:spPr>
        <p:txBody>
          <a:bodyPr lIns="0" tIns="91440" rIns="0" bIns="91440" anchor="t"/>
          <a:lstStyle/>
          <a:p>
            <a:pPr marL="0" indent="0">
              <a:spcBef>
                <a:spcPts val="1000"/>
              </a:spcBef>
            </a:pPr>
            <a:r>
              <a:rPr lang="en-US" sz="1800" dirty="0" smtClean="0">
                <a:latin typeface="GE Inspira Pitch"/>
                <a:cs typeface="GE Inspira Pitch"/>
              </a:rPr>
              <a:t>Manage digital content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sz="1400" kern="1200" dirty="0" smtClean="0">
                <a:solidFill>
                  <a:srgbClr val="7F7F7F"/>
                </a:solidFill>
                <a:latin typeface="GE Inspira Pitch"/>
                <a:cs typeface="GE Inspira Pitch"/>
              </a:rPr>
              <a:t>Our cloud based platform automatically manages all application content. Single platform for total lifecycle management accessible   anywhere, anytime</a:t>
            </a:r>
            <a:endParaRPr lang="en-US" sz="1400" kern="1200" dirty="0">
              <a:solidFill>
                <a:srgbClr val="7F7F7F"/>
              </a:solidFill>
              <a:latin typeface="GE Inspira Pitch"/>
              <a:cs typeface="GE Inspira Pitch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ClrTx/>
            </a:pPr>
            <a:endParaRPr lang="en-US" sz="600" kern="1200" dirty="0">
              <a:latin typeface="GE Inspira Pitch"/>
              <a:cs typeface="GE Inspira Pitch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06133" y="1758693"/>
            <a:ext cx="4406566" cy="3657650"/>
            <a:chOff x="1716166" y="2091682"/>
            <a:chExt cx="5114695" cy="424542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6" y="2840252"/>
              <a:ext cx="3601596" cy="3277915"/>
            </a:xfrm>
            <a:prstGeom prst="roundRect">
              <a:avLst>
                <a:gd name="adj" fmla="val 3681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Cloud 24"/>
            <p:cNvSpPr/>
            <p:nvPr/>
          </p:nvSpPr>
          <p:spPr bwMode="auto">
            <a:xfrm>
              <a:off x="4039199" y="2091682"/>
              <a:ext cx="1867989" cy="1580605"/>
            </a:xfrm>
            <a:prstGeom prst="cloud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b="371"/>
              </a:stretch>
            </a:blip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1200" dirty="0" smtClean="0">
                <a:solidFill>
                  <a:srgbClr val="1E4191"/>
                </a:solidFill>
              </a:endParaRPr>
            </a:p>
          </p:txBody>
        </p:sp>
        <p:sp>
          <p:nvSpPr>
            <p:cNvPr id="24" name="Cloud 23"/>
            <p:cNvSpPr/>
            <p:nvPr/>
          </p:nvSpPr>
          <p:spPr bwMode="auto">
            <a:xfrm>
              <a:off x="4697702" y="2915983"/>
              <a:ext cx="2133159" cy="1730827"/>
            </a:xfrm>
            <a:prstGeom prst="cloud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1200" dirty="0" smtClean="0">
                <a:solidFill>
                  <a:srgbClr val="1E4191"/>
                </a:solidFill>
              </a:endParaRPr>
            </a:p>
          </p:txBody>
        </p:sp>
        <p:sp>
          <p:nvSpPr>
            <p:cNvPr id="23" name="Cloud 22"/>
            <p:cNvSpPr/>
            <p:nvPr/>
          </p:nvSpPr>
          <p:spPr bwMode="auto">
            <a:xfrm>
              <a:off x="4888284" y="3868231"/>
              <a:ext cx="1867989" cy="1580605"/>
            </a:xfrm>
            <a:prstGeom prst="cloud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1200" dirty="0" smtClean="0">
                <a:solidFill>
                  <a:srgbClr val="1E4191"/>
                </a:solidFill>
              </a:endParaRPr>
            </a:p>
          </p:txBody>
        </p:sp>
        <p:sp>
          <p:nvSpPr>
            <p:cNvPr id="22" name="Cloud 21"/>
            <p:cNvSpPr/>
            <p:nvPr/>
          </p:nvSpPr>
          <p:spPr bwMode="auto">
            <a:xfrm>
              <a:off x="4679277" y="4756506"/>
              <a:ext cx="1867989" cy="1580605"/>
            </a:xfrm>
            <a:prstGeom prst="cloud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b="370"/>
              </a:stretch>
            </a:blip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1200" dirty="0" smtClean="0">
                <a:solidFill>
                  <a:srgbClr val="1E4191"/>
                </a:solidFill>
              </a:endParaRPr>
            </a:p>
          </p:txBody>
        </p:sp>
        <p:sp>
          <p:nvSpPr>
            <p:cNvPr id="5" name="Rounded Rectangle 4"/>
            <p:cNvSpPr/>
            <p:nvPr/>
          </p:nvSpPr>
          <p:spPr bwMode="auto">
            <a:xfrm>
              <a:off x="3868382" y="2346648"/>
              <a:ext cx="996432" cy="321184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</a:rPr>
                <a:t>CREATE</a:t>
              </a:r>
            </a:p>
          </p:txBody>
        </p:sp>
        <p:sp>
          <p:nvSpPr>
            <p:cNvPr id="37" name="Rounded Rectangle 36"/>
            <p:cNvSpPr/>
            <p:nvPr/>
          </p:nvSpPr>
          <p:spPr bwMode="auto">
            <a:xfrm>
              <a:off x="4505581" y="3170824"/>
              <a:ext cx="1374698" cy="376410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</a:rPr>
                <a:t>CONFIGURE</a:t>
              </a:r>
            </a:p>
          </p:txBody>
        </p:sp>
        <p:sp>
          <p:nvSpPr>
            <p:cNvPr id="38" name="Rounded Rectangle 37"/>
            <p:cNvSpPr/>
            <p:nvPr/>
          </p:nvSpPr>
          <p:spPr bwMode="auto">
            <a:xfrm>
              <a:off x="4653079" y="4146347"/>
              <a:ext cx="996432" cy="321184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</a:rPr>
                <a:t>DEPLOY</a:t>
              </a:r>
            </a:p>
          </p:txBody>
        </p:sp>
        <p:sp>
          <p:nvSpPr>
            <p:cNvPr id="6" name="Bent Arrow 5"/>
            <p:cNvSpPr/>
            <p:nvPr/>
          </p:nvSpPr>
          <p:spPr bwMode="auto">
            <a:xfrm>
              <a:off x="3082070" y="2349823"/>
              <a:ext cx="715320" cy="1532922"/>
            </a:xfrm>
            <a:prstGeom prst="bentArrow">
              <a:avLst/>
            </a:prstGeom>
            <a:gradFill>
              <a:gsLst>
                <a:gs pos="29000">
                  <a:schemeClr val="accent2"/>
                </a:gs>
                <a:gs pos="100000">
                  <a:schemeClr val="bg1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z="1200" dirty="0" smtClean="0">
                <a:solidFill>
                  <a:srgbClr val="1E4191"/>
                </a:solidFill>
              </a:endParaRPr>
            </a:p>
          </p:txBody>
        </p:sp>
        <p:sp>
          <p:nvSpPr>
            <p:cNvPr id="26" name="Rounded Rectangle 25"/>
            <p:cNvSpPr/>
            <p:nvPr/>
          </p:nvSpPr>
          <p:spPr bwMode="auto">
            <a:xfrm>
              <a:off x="4502352" y="5048020"/>
              <a:ext cx="1105897" cy="321184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</a:rPr>
                <a:t>OPERATE</a:t>
              </a:r>
            </a:p>
          </p:txBody>
        </p:sp>
      </p:grpSp>
      <p:sp>
        <p:nvSpPr>
          <p:cNvPr id="16" name="Content Placeholder 3"/>
          <p:cNvSpPr txBox="1">
            <a:spLocks/>
          </p:cNvSpPr>
          <p:nvPr/>
        </p:nvSpPr>
        <p:spPr bwMode="auto">
          <a:xfrm>
            <a:off x="581012" y="1058007"/>
            <a:ext cx="2877976" cy="145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91440" rIns="0" bIns="9144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defRPr sz="3200">
                <a:solidFill>
                  <a:srgbClr val="1E4191"/>
                </a:solidFill>
                <a:latin typeface="+mn-lt"/>
                <a:ea typeface="+mn-ea"/>
                <a:cs typeface="+mn-cs"/>
              </a:defRPr>
            </a:lvl1pPr>
            <a:lvl2pPr marL="341313" indent="-339725" algn="l" rtl="0" eaLnBrk="1" fontAlgn="base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Font typeface="GE Inspira Pitch" pitchFamily="34" charset="0"/>
              <a:buChar char="•"/>
              <a:defRPr sz="3200">
                <a:solidFill>
                  <a:srgbClr val="1E4191"/>
                </a:solidFill>
                <a:latin typeface="+mn-lt"/>
              </a:defRPr>
            </a:lvl2pPr>
            <a:lvl3pPr marL="744538" indent="-288925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3pPr>
            <a:lvl4pPr marL="1146175" indent="-287338" algn="l" rtl="0" eaLnBrk="1" fontAlgn="base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4pPr>
            <a:lvl5pPr marL="1546225" indent="-285750" algn="l" rtl="0" eaLnBrk="1" fontAlgn="base" hangingPunct="1">
              <a:lnSpc>
                <a:spcPct val="90000"/>
              </a:lnSpc>
              <a:spcBef>
                <a:spcPts val="24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5pPr>
            <a:lvl6pPr marL="20034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6pPr>
            <a:lvl7pPr marL="24606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7pPr>
            <a:lvl8pPr marL="29178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8pPr>
            <a:lvl9pPr marL="33750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9pPr>
          </a:lstStyle>
          <a:p>
            <a:pPr>
              <a:spcBef>
                <a:spcPts val="1000"/>
              </a:spcBef>
            </a:pPr>
            <a:r>
              <a:rPr lang="en-US" sz="1800" dirty="0" smtClean="0">
                <a:cs typeface="GE Inspira Pitch"/>
              </a:rPr>
              <a:t>Single point of connect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</a:pP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  <a:cs typeface="GE Inspira Pitch"/>
              </a:rPr>
              <a:t>Create, configure, simulate, deploy and operate your controls from a single point of connect, on any device with a browser. </a:t>
            </a:r>
            <a:endParaRPr lang="en-US" sz="1600" dirty="0" smtClean="0">
              <a:solidFill>
                <a:srgbClr val="FFFFFF">
                  <a:lumMod val="50000"/>
                </a:srgbClr>
              </a:solidFill>
              <a:cs typeface="GE Inspira Pitch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</a:pPr>
            <a:endParaRPr lang="en-US" sz="600" dirty="0" smtClean="0">
              <a:cs typeface="GE Inspira Pitch"/>
            </a:endParaRPr>
          </a:p>
        </p:txBody>
      </p:sp>
      <p:sp>
        <p:nvSpPr>
          <p:cNvPr id="19" name="Content Placeholder 3"/>
          <p:cNvSpPr txBox="1">
            <a:spLocks/>
          </p:cNvSpPr>
          <p:nvPr/>
        </p:nvSpPr>
        <p:spPr bwMode="auto">
          <a:xfrm>
            <a:off x="6350628" y="2925997"/>
            <a:ext cx="2314104" cy="1671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91440" rIns="0" bIns="9144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defRPr sz="3200">
                <a:solidFill>
                  <a:srgbClr val="1E4191"/>
                </a:solidFill>
                <a:latin typeface="+mn-lt"/>
                <a:ea typeface="+mn-ea"/>
                <a:cs typeface="+mn-cs"/>
              </a:defRPr>
            </a:lvl1pPr>
            <a:lvl2pPr marL="341313" indent="-339725" algn="l" rtl="0" eaLnBrk="1" fontAlgn="base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Font typeface="GE Inspira Pitch" pitchFamily="34" charset="0"/>
              <a:buChar char="•"/>
              <a:defRPr sz="3200">
                <a:solidFill>
                  <a:srgbClr val="1E4191"/>
                </a:solidFill>
                <a:latin typeface="+mn-lt"/>
              </a:defRPr>
            </a:lvl2pPr>
            <a:lvl3pPr marL="744538" indent="-288925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3pPr>
            <a:lvl4pPr marL="1146175" indent="-287338" algn="l" rtl="0" eaLnBrk="1" fontAlgn="base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4pPr>
            <a:lvl5pPr marL="1546225" indent="-285750" algn="l" rtl="0" eaLnBrk="1" fontAlgn="base" hangingPunct="1">
              <a:lnSpc>
                <a:spcPct val="90000"/>
              </a:lnSpc>
              <a:spcBef>
                <a:spcPts val="24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5pPr>
            <a:lvl6pPr marL="20034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6pPr>
            <a:lvl7pPr marL="24606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7pPr>
            <a:lvl8pPr marL="29178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8pPr>
            <a:lvl9pPr marL="33750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9pPr>
          </a:lstStyle>
          <a:p>
            <a:pPr>
              <a:spcBef>
                <a:spcPts val="1000"/>
              </a:spcBef>
            </a:pPr>
            <a:r>
              <a:rPr lang="en-US" sz="1800" dirty="0" smtClean="0">
                <a:cs typeface="GE Inspira Pitch"/>
              </a:rPr>
              <a:t>Collaborate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</a:pPr>
            <a:r>
              <a:rPr lang="en-US" sz="1400" dirty="0" smtClean="0">
                <a:solidFill>
                  <a:srgbClr val="7F7F7F"/>
                </a:solidFill>
                <a:cs typeface="GE Inspira Pitch"/>
              </a:rPr>
              <a:t>Create and join communities to exchange ideas and content in a secure environment.  Build, reuse and share entire applications or snippets … Get more done working with others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</a:pPr>
            <a:endParaRPr lang="en-US" sz="600" dirty="0">
              <a:cs typeface="GE Inspira Pitch"/>
            </a:endParaRPr>
          </a:p>
        </p:txBody>
      </p:sp>
    </p:spTree>
    <p:extLst>
      <p:ext uri="{BB962C8B-B14F-4D97-AF65-F5344CB8AC3E}">
        <p14:creationId xmlns:p14="http://schemas.microsoft.com/office/powerpoint/2010/main" val="240990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80988"/>
            <a:ext cx="8686800" cy="998537"/>
          </a:xfrm>
        </p:spPr>
        <p:txBody>
          <a:bodyPr/>
          <a:lstStyle/>
          <a:p>
            <a:r>
              <a:rPr lang="it-IT" sz="3600" dirty="0"/>
              <a:t>RXi </a:t>
            </a:r>
            <a:r>
              <a:rPr lang="it-IT" sz="3600" dirty="0" smtClean="0"/>
              <a:t>– </a:t>
            </a:r>
            <a:r>
              <a:rPr lang="it-IT" sz="3600" dirty="0"/>
              <a:t>The right connections</a:t>
            </a:r>
            <a:br>
              <a:rPr lang="it-IT" sz="3600" dirty="0"/>
            </a:br>
            <a:r>
              <a:rPr lang="it-IT" sz="3600" dirty="0"/>
              <a:t/>
            </a:r>
            <a:br>
              <a:rPr lang="it-IT" sz="3600" dirty="0"/>
            </a:br>
            <a:r>
              <a:rPr lang="it-IT" sz="3600" dirty="0" smtClean="0"/>
              <a:t/>
            </a:r>
            <a:br>
              <a:rPr lang="it-IT" sz="3600" dirty="0" smtClean="0"/>
            </a:br>
            <a:endParaRPr lang="en-GB" sz="3600" i="1" dirty="0"/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342900" y="280988"/>
            <a:ext cx="8459788" cy="998537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9pPr>
          </a:lstStyle>
          <a:p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2800" dirty="0" smtClean="0"/>
          </a:p>
          <a:p>
            <a:endParaRPr lang="en-GB" sz="2800" dirty="0"/>
          </a:p>
          <a:p>
            <a:endParaRPr lang="en-GB" sz="2800" dirty="0" smtClean="0"/>
          </a:p>
          <a:p>
            <a:endParaRPr lang="en-GB" sz="2800" dirty="0"/>
          </a:p>
          <a:p>
            <a:endParaRPr lang="en-GB" sz="2800" dirty="0" smtClean="0"/>
          </a:p>
          <a:p>
            <a:endParaRPr lang="en-GB" sz="2800" dirty="0"/>
          </a:p>
          <a:p>
            <a:pPr algn="ctr"/>
            <a:r>
              <a:rPr lang="en-GB" sz="2800" dirty="0" smtClean="0"/>
              <a:t>Compact</a:t>
            </a:r>
            <a:r>
              <a:rPr lang="en-GB" sz="2800" dirty="0"/>
              <a:t>, </a:t>
            </a:r>
            <a:r>
              <a:rPr lang="en-GB" sz="2800" dirty="0" smtClean="0"/>
              <a:t>High Performance, Flexible</a:t>
            </a:r>
            <a:endParaRPr lang="en-GB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486400" y="1275603"/>
            <a:ext cx="365759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Controller Specifications</a:t>
            </a:r>
            <a:r>
              <a:rPr lang="en-GB" sz="1600" b="1" dirty="0"/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 smtClean="0"/>
              <a:t>VIA </a:t>
            </a:r>
            <a:r>
              <a:rPr lang="en-GB" sz="1600" dirty="0"/>
              <a:t>Eden Dual Core 1.0 GHz CPU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 smtClean="0"/>
              <a:t>Runs </a:t>
            </a:r>
            <a:r>
              <a:rPr lang="en-GB" sz="1600" dirty="0" err="1" smtClean="0"/>
              <a:t>PACEngine</a:t>
            </a:r>
            <a:r>
              <a:rPr lang="en-GB" sz="1600" dirty="0" smtClean="0"/>
              <a:t>, compatible </a:t>
            </a:r>
            <a:r>
              <a:rPr lang="en-GB" sz="1600" dirty="0"/>
              <a:t>w</a:t>
            </a:r>
            <a:r>
              <a:rPr lang="en-GB" sz="1600" dirty="0" smtClean="0"/>
              <a:t>ith RX3i, ME 7.5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 smtClean="0"/>
              <a:t>10 </a:t>
            </a:r>
            <a:r>
              <a:rPr lang="en-GB" sz="1600" dirty="0"/>
              <a:t>Mb </a:t>
            </a:r>
            <a:r>
              <a:rPr lang="en-GB" sz="1600" dirty="0" smtClean="0"/>
              <a:t>User Memory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2  </a:t>
            </a:r>
            <a:r>
              <a:rPr lang="en-US" sz="1600" dirty="0" smtClean="0"/>
              <a:t>RJ-45 </a:t>
            </a:r>
            <a:r>
              <a:rPr lang="en-US" sz="1600" dirty="0"/>
              <a:t>connectors </a:t>
            </a:r>
            <a:r>
              <a:rPr lang="en-US" sz="1600" dirty="0" smtClean="0"/>
              <a:t>with </a:t>
            </a:r>
            <a:r>
              <a:rPr lang="en-US" sz="1600" dirty="0"/>
              <a:t>10/100/1000 Mbps </a:t>
            </a:r>
            <a:r>
              <a:rPr lang="en-US" sz="1600" dirty="0" smtClean="0"/>
              <a:t>PROFINET </a:t>
            </a:r>
            <a:r>
              <a:rPr lang="en-US" sz="1600" dirty="0"/>
              <a:t>and Media Redundancy </a:t>
            </a:r>
            <a:r>
              <a:rPr lang="en-US" sz="1600" dirty="0" smtClean="0"/>
              <a:t>protocol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 smtClean="0"/>
              <a:t>Intelligent </a:t>
            </a:r>
            <a:r>
              <a:rPr lang="en-GB" sz="1600" dirty="0"/>
              <a:t>Display Module (IDM</a:t>
            </a:r>
            <a:r>
              <a:rPr lang="en-GB" sz="1600" dirty="0" smtClean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 smtClean="0"/>
              <a:t>24Vdc </a:t>
            </a:r>
            <a:r>
              <a:rPr lang="en-GB" sz="1600" dirty="0"/>
              <a:t>Power, 48W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/>
              <a:t>-25 to </a:t>
            </a:r>
            <a:r>
              <a:rPr lang="en-GB" sz="1600" dirty="0" smtClean="0"/>
              <a:t>+55°C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 smtClean="0"/>
              <a:t>Panel </a:t>
            </a:r>
            <a:r>
              <a:rPr lang="en-GB" sz="1600" dirty="0"/>
              <a:t>Or DIN Rail Mounting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/>
              <a:t>IP20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/>
              <a:t>W 192 x H 116 x D 79 mm, </a:t>
            </a:r>
            <a:r>
              <a:rPr lang="en-GB" sz="1600" dirty="0" smtClean="0"/>
              <a:t>1.8kg</a:t>
            </a:r>
            <a:endParaRPr lang="en-GB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336" y="881476"/>
            <a:ext cx="3437364" cy="22572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338" y="3045318"/>
            <a:ext cx="3147061" cy="2078808"/>
          </a:xfrm>
          <a:prstGeom prst="rect">
            <a:avLst/>
          </a:prstGeom>
        </p:spPr>
      </p:pic>
      <p:sp>
        <p:nvSpPr>
          <p:cNvPr id="9" name="Curved Right Arrow 8"/>
          <p:cNvSpPr/>
          <p:nvPr/>
        </p:nvSpPr>
        <p:spPr>
          <a:xfrm>
            <a:off x="914400" y="2454540"/>
            <a:ext cx="955938" cy="1412382"/>
          </a:xfrm>
          <a:prstGeom prst="curvedRightArrow">
            <a:avLst/>
          </a:prstGeom>
          <a:solidFill>
            <a:schemeClr val="tx1">
              <a:lumMod val="40000"/>
              <a:lumOff val="60000"/>
            </a:schemeClr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619" y="3970422"/>
            <a:ext cx="20612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From controller to modular IPC to standalone Box IPC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4031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to make things simple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877253" y="1505169"/>
            <a:ext cx="3934295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274320" algn="l"/>
              </a:tabLst>
            </a:pPr>
            <a:r>
              <a:rPr lang="en-US" sz="1800" dirty="0" smtClean="0">
                <a:solidFill>
                  <a:srgbClr val="1E4191"/>
                </a:solidFill>
              </a:rPr>
              <a:t>Stack the power </a:t>
            </a:r>
          </a:p>
          <a:p>
            <a:pPr>
              <a:spcBef>
                <a:spcPts val="600"/>
              </a:spcBef>
              <a:spcAft>
                <a:spcPts val="0"/>
              </a:spcAft>
              <a:tabLst>
                <a:tab pos="274320" algn="l"/>
              </a:tabLst>
            </a:pP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Using a fast interconnect, add an IPC to a control  for unique </a:t>
            </a:r>
            <a:r>
              <a:rPr lang="en-US" sz="1400" dirty="0">
                <a:solidFill>
                  <a:srgbClr val="FFFFFF">
                    <a:lumMod val="50000"/>
                  </a:srgbClr>
                </a:solidFill>
              </a:rPr>
              <a:t>combinations of control, </a:t>
            </a: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HMI, historian, </a:t>
            </a:r>
            <a:r>
              <a:rPr lang="en-US" sz="1400" dirty="0">
                <a:solidFill>
                  <a:srgbClr val="FFFFFF">
                    <a:lumMod val="50000"/>
                  </a:srgbClr>
                </a:solidFill>
              </a:rPr>
              <a:t>or other </a:t>
            </a: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application software … Bringing a new level of analysis and execution smarts right at the machine</a:t>
            </a:r>
            <a:endParaRPr lang="en-US" sz="1400" dirty="0">
              <a:solidFill>
                <a:srgbClr val="FFFFFF">
                  <a:lumMod val="50000"/>
                </a:srgb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" t="3741" r="2620" b="3975"/>
          <a:stretch/>
        </p:blipFill>
        <p:spPr bwMode="auto">
          <a:xfrm>
            <a:off x="5455013" y="3670654"/>
            <a:ext cx="3252511" cy="2095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793719" y="4864361"/>
            <a:ext cx="467571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  <a:spcAft>
                <a:spcPts val="0"/>
              </a:spcAft>
              <a:tabLst>
                <a:tab pos="388620" algn="l"/>
              </a:tabLst>
            </a:pPr>
            <a:r>
              <a:rPr lang="en-US" sz="1800" dirty="0" smtClean="0">
                <a:solidFill>
                  <a:srgbClr val="1E4191"/>
                </a:solidFill>
              </a:rPr>
              <a:t>A new level of display integration</a:t>
            </a:r>
          </a:p>
          <a:p>
            <a:pPr algn="r">
              <a:spcBef>
                <a:spcPts val="600"/>
              </a:spcBef>
              <a:spcAft>
                <a:spcPts val="0"/>
              </a:spcAft>
              <a:tabLst>
                <a:tab pos="388620" algn="l"/>
              </a:tabLst>
            </a:pP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Add an advanced display to your system to have the control room at your fingertips … Directly on the machine</a:t>
            </a:r>
          </a:p>
        </p:txBody>
      </p:sp>
      <p:pic>
        <p:nvPicPr>
          <p:cNvPr id="8" name="Picture 2" descr="C:\Users\208005240\AppData\Local\Microsoft\Windows\Temporary Internet Files\Content.Outlook\XU2MU8WO\Exploded Spruce Stack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35" y="1522591"/>
            <a:ext cx="2557945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39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77" y="1501631"/>
            <a:ext cx="1741295" cy="8687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Easy to implement applications</a:t>
            </a:r>
            <a:endParaRPr lang="en-US" sz="2000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509784" y="3922761"/>
            <a:ext cx="0" cy="741362"/>
          </a:xfrm>
          <a:prstGeom prst="line">
            <a:avLst/>
          </a:prstGeom>
          <a:ln w="38100">
            <a:solidFill>
              <a:srgbClr val="00CC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65" y="4487137"/>
            <a:ext cx="1254523" cy="78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 descr="Description: http://www.cognex.com/uploadedImages/Products_and_Services/Vision_Systems/In-Sight/In-Sight_without_Sidebar/InSight_Models_Micr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9784" y="2756613"/>
            <a:ext cx="934652" cy="78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380883" y="4655656"/>
            <a:ext cx="2180564" cy="171026"/>
          </a:xfrm>
          <a:prstGeom prst="rect">
            <a:avLst/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25753" y="3907723"/>
            <a:ext cx="6271388" cy="750"/>
          </a:xfrm>
          <a:prstGeom prst="line">
            <a:avLst/>
          </a:prstGeom>
          <a:ln w="38100">
            <a:solidFill>
              <a:srgbClr val="00CC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085951" y="3895932"/>
            <a:ext cx="0" cy="739775"/>
          </a:xfrm>
          <a:prstGeom prst="line">
            <a:avLst/>
          </a:prstGeom>
          <a:ln w="38100">
            <a:solidFill>
              <a:srgbClr val="00CC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77110" y="3265762"/>
            <a:ext cx="0" cy="611120"/>
          </a:xfrm>
          <a:prstGeom prst="line">
            <a:avLst/>
          </a:prstGeom>
          <a:ln w="38100">
            <a:solidFill>
              <a:srgbClr val="00CC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60054" y="4209507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err="1" smtClean="0"/>
              <a:t>RSTi</a:t>
            </a:r>
            <a:endParaRPr lang="en-US" sz="1100" dirty="0"/>
          </a:p>
        </p:txBody>
      </p:sp>
      <p:sp>
        <p:nvSpPr>
          <p:cNvPr id="12" name="TextBox 11"/>
          <p:cNvSpPr txBox="1"/>
          <p:nvPr/>
        </p:nvSpPr>
        <p:spPr>
          <a:xfrm>
            <a:off x="5120868" y="5278344"/>
            <a:ext cx="17796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Variable Frequency Drives</a:t>
            </a:r>
            <a:endParaRPr lang="en-US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2350639" y="4135014"/>
            <a:ext cx="7954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VersaSafe</a:t>
            </a:r>
            <a:endParaRPr lang="en-US" sz="1100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58931" y="2030871"/>
            <a:ext cx="0" cy="1865061"/>
          </a:xfrm>
          <a:prstGeom prst="line">
            <a:avLst/>
          </a:prstGeom>
          <a:ln w="38100">
            <a:solidFill>
              <a:srgbClr val="00CC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818" y="3283423"/>
            <a:ext cx="1473164" cy="552437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14992" r="13192" b="25544"/>
          <a:stretch/>
        </p:blipFill>
        <p:spPr bwMode="auto">
          <a:xfrm>
            <a:off x="1744444" y="4397640"/>
            <a:ext cx="1634748" cy="858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9" t="55603" r="25175"/>
          <a:stretch/>
        </p:blipFill>
        <p:spPr>
          <a:xfrm>
            <a:off x="3843874" y="3930376"/>
            <a:ext cx="4165600" cy="134183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65364" y="2495003"/>
            <a:ext cx="15776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3</a:t>
            </a:r>
            <a:r>
              <a:rPr lang="en-US" sz="1100" baseline="30000" dirty="0" smtClean="0"/>
              <a:t>rd</a:t>
            </a:r>
            <a:r>
              <a:rPr lang="en-US" sz="1100" dirty="0" smtClean="0"/>
              <a:t> Party Vision System</a:t>
            </a:r>
            <a:endParaRPr lang="en-US" sz="1100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2586024" y="2030871"/>
            <a:ext cx="0" cy="404686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561818" y="2448849"/>
            <a:ext cx="4304836" cy="0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638616" y="2045305"/>
            <a:ext cx="0" cy="404686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290" r="950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141" y="1360292"/>
            <a:ext cx="974197" cy="864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111684" y="1517507"/>
            <a:ext cx="171072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3</a:t>
            </a:r>
            <a:r>
              <a:rPr lang="en-US" sz="1100" baseline="30000" dirty="0" smtClean="0"/>
              <a:t>rd</a:t>
            </a:r>
            <a:r>
              <a:rPr lang="en-US" sz="1100" dirty="0" smtClean="0"/>
              <a:t> Party Barcode Reader</a:t>
            </a:r>
          </a:p>
          <a:p>
            <a:r>
              <a:rPr lang="en-US" sz="1100" dirty="0"/>
              <a:t>o</a:t>
            </a:r>
            <a:r>
              <a:rPr lang="en-US" sz="1100" dirty="0" smtClean="0"/>
              <a:t>ver Ethernet</a:t>
            </a:r>
            <a:endParaRPr lang="en-US" sz="1100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4629834" y="2449907"/>
            <a:ext cx="2963699" cy="0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499593" y="2234547"/>
            <a:ext cx="16444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Programmer, modems,  or other controllers</a:t>
            </a:r>
            <a:endParaRPr lang="en-US" sz="1100" dirty="0"/>
          </a:p>
        </p:txBody>
      </p:sp>
      <p:sp>
        <p:nvSpPr>
          <p:cNvPr id="27" name="TextBox 26"/>
          <p:cNvSpPr txBox="1"/>
          <p:nvPr/>
        </p:nvSpPr>
        <p:spPr>
          <a:xfrm>
            <a:off x="3843874" y="2602389"/>
            <a:ext cx="37426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Modbus TCP/IP and SRTP/Channels (16)</a:t>
            </a:r>
            <a:endParaRPr lang="en-US" sz="1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079748" y="3484755"/>
            <a:ext cx="37426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PROFINET </a:t>
            </a:r>
            <a:r>
              <a:rPr lang="en-US" sz="1400" b="1" smtClean="0"/>
              <a:t>– Gigabit, MRP</a:t>
            </a:r>
            <a:endParaRPr lang="en-US" sz="14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772" y="1574448"/>
            <a:ext cx="1626095" cy="770589"/>
          </a:xfrm>
          <a:prstGeom prst="rect">
            <a:avLst/>
          </a:prstGeom>
        </p:spPr>
      </p:pic>
      <p:cxnSp>
        <p:nvCxnSpPr>
          <p:cNvPr id="30" name="Straight Connector 29"/>
          <p:cNvCxnSpPr/>
          <p:nvPr/>
        </p:nvCxnSpPr>
        <p:spPr>
          <a:xfrm>
            <a:off x="4005249" y="2022019"/>
            <a:ext cx="0" cy="404686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891506" y="1311272"/>
            <a:ext cx="14707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 smtClean="0"/>
              <a:t>RXi</a:t>
            </a:r>
            <a:r>
              <a:rPr lang="en-US" sz="1600" b="1" dirty="0" smtClean="0"/>
              <a:t> Controller</a:t>
            </a:r>
            <a:endParaRPr lang="en-US" sz="1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613301" y="1311272"/>
            <a:ext cx="1269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 smtClean="0"/>
              <a:t>RXi</a:t>
            </a:r>
            <a:r>
              <a:rPr lang="en-US" sz="1600" b="1" dirty="0" smtClean="0"/>
              <a:t> BOX IPC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44411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2785989" y="928429"/>
            <a:ext cx="5703400" cy="52609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defRPr sz="3200">
                <a:solidFill>
                  <a:srgbClr val="1E419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341313" indent="-339725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Font typeface="GE Inspira Pitch" pitchFamily="34" charset="0"/>
              <a:buChar char="•"/>
              <a:defRPr sz="3200">
                <a:solidFill>
                  <a:srgbClr val="1E4191"/>
                </a:solidFill>
                <a:latin typeface="+mn-lt"/>
                <a:ea typeface="MS PGothic" pitchFamily="34" charset="-128"/>
              </a:defRPr>
            </a:lvl2pPr>
            <a:lvl3pPr marL="744538" indent="-288925" algn="l" rtl="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  <a:ea typeface="MS PGothic" pitchFamily="34" charset="-128"/>
              </a:defRPr>
            </a:lvl3pPr>
            <a:lvl4pPr marL="1146175" indent="-287338" algn="l" rtl="0" eaLnBrk="0" fontAlgn="base" hangingPunct="0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  <a:ea typeface="MS PGothic" pitchFamily="34" charset="-128"/>
              </a:defRPr>
            </a:lvl4pPr>
            <a:lvl5pPr marL="1546225" indent="-28575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  <a:ea typeface="MS PGothic" pitchFamily="34" charset="-128"/>
              </a:defRPr>
            </a:lvl5pPr>
            <a:lvl6pPr marL="2003425" indent="-28575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6pPr>
            <a:lvl7pPr marL="2460625" indent="-28575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7pPr>
            <a:lvl8pPr marL="2917825" indent="-28575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8pPr>
            <a:lvl9pPr marL="3375025" indent="-28575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9pPr>
          </a:lstStyle>
          <a:p>
            <a:pPr marL="0" indent="0">
              <a:spcAft>
                <a:spcPts val="0"/>
              </a:spcAft>
              <a:defRPr/>
            </a:pPr>
            <a:r>
              <a:rPr lang="en-US" sz="1600" b="1" u="sng" dirty="0" err="1" smtClean="0">
                <a:solidFill>
                  <a:schemeClr val="tx1"/>
                </a:solidFill>
                <a:latin typeface="GE Inspira Pitch" pitchFamily="34" charset="0"/>
                <a:ea typeface="Times New Roman"/>
                <a:cs typeface="Times New Roman"/>
              </a:rPr>
              <a:t>PACSystems</a:t>
            </a:r>
            <a:r>
              <a:rPr lang="en-US" sz="1600" b="1" u="sng" dirty="0" smtClean="0">
                <a:solidFill>
                  <a:schemeClr val="tx1"/>
                </a:solidFill>
                <a:latin typeface="GE Inspira Pitch" pitchFamily="34" charset="0"/>
                <a:ea typeface="Times New Roman"/>
                <a:cs typeface="Times New Roman"/>
              </a:rPr>
              <a:t> </a:t>
            </a:r>
            <a:r>
              <a:rPr lang="en-US" sz="1600" b="1" u="sng" dirty="0" err="1" smtClean="0">
                <a:solidFill>
                  <a:schemeClr val="tx1"/>
                </a:solidFill>
                <a:latin typeface="GE Inspira Pitch" pitchFamily="34" charset="0"/>
                <a:ea typeface="Times New Roman"/>
                <a:cs typeface="Times New Roman"/>
              </a:rPr>
              <a:t>RSTi</a:t>
            </a:r>
            <a:endParaRPr lang="en-GB" sz="1600" b="1" u="sng" dirty="0" smtClean="0">
              <a:solidFill>
                <a:schemeClr val="tx1"/>
              </a:solidFill>
              <a:latin typeface="GE Inspira Pitch" pitchFamily="34" charset="0"/>
              <a:ea typeface="Times New Roman"/>
              <a:cs typeface="Times New Roman"/>
            </a:endParaRP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Target Applications: 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Highly Distributed Discrete and Process Applications</a:t>
            </a: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Description: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Small form factor, modular, granular I/O on a high speed bus</a:t>
            </a: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Key Benefits: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Reduced panel space, rugged design, meets global standards</a:t>
            </a:r>
            <a:endParaRPr lang="en-US" sz="800" dirty="0" smtClean="0">
              <a:solidFill>
                <a:schemeClr val="bg1">
                  <a:lumMod val="50000"/>
                </a:schemeClr>
              </a:solidFill>
              <a:latin typeface="GE Inspira Pitch" pitchFamily="34" charset="0"/>
            </a:endParaRPr>
          </a:p>
          <a:p>
            <a:pPr marL="0" indent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600" b="1" u="sng" dirty="0" err="1" smtClean="0">
                <a:solidFill>
                  <a:schemeClr val="tx1"/>
                </a:solidFill>
                <a:latin typeface="GE Inspira Pitch" pitchFamily="34" charset="0"/>
                <a:ea typeface="Times New Roman"/>
                <a:cs typeface="Times New Roman"/>
              </a:rPr>
              <a:t>VersaSafe</a:t>
            </a:r>
            <a:endParaRPr lang="en-GB" sz="1600" b="1" u="sng" dirty="0">
              <a:solidFill>
                <a:schemeClr val="tx1"/>
              </a:solidFill>
              <a:latin typeface="GE Inspira Pitch" pitchFamily="34" charset="0"/>
              <a:ea typeface="Times New Roman"/>
              <a:cs typeface="Times New Roman"/>
            </a:endParaRP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Target Applications: 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Machine Safety </a:t>
            </a: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Description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: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SIL3 Machine Safety I/O for machine control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solutions</a:t>
            </a: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Key 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Benefits: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Integrated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safety controller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and I/O simplifies application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GE Inspira Pitch" pitchFamily="34" charset="0"/>
            </a:endParaRPr>
          </a:p>
          <a:p>
            <a:pPr marL="0" indent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600" b="1" u="sng" dirty="0" err="1" smtClean="0">
                <a:solidFill>
                  <a:schemeClr val="tx1"/>
                </a:solidFill>
                <a:latin typeface="GE Inspira Pitch" pitchFamily="34" charset="0"/>
                <a:ea typeface="Times New Roman"/>
                <a:cs typeface="Times New Roman"/>
              </a:rPr>
              <a:t>VersaMax</a:t>
            </a:r>
            <a:endParaRPr lang="en-GB" sz="1600" b="1" u="sng" dirty="0">
              <a:solidFill>
                <a:schemeClr val="tx1"/>
              </a:solidFill>
              <a:latin typeface="GE Inspira Pitch" pitchFamily="34" charset="0"/>
              <a:ea typeface="Times New Roman"/>
              <a:cs typeface="Times New Roman"/>
            </a:endParaRP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Target Applications: 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Distributed high concentration of I/O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GE Inspira Pitch" pitchFamily="34" charset="0"/>
            </a:endParaRP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Description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High density modular I/O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GE Inspira Pitch" pitchFamily="34" charset="0"/>
            </a:endParaRP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Key Benefits: 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Increased uptime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with media redundancy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and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hot swap 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latin typeface="GE Inspira Pitch" pitchFamily="34" charset="0"/>
            </a:endParaRPr>
          </a:p>
          <a:p>
            <a:pPr marL="0" indent="0">
              <a:spcBef>
                <a:spcPts val="600"/>
              </a:spcBef>
              <a:defRPr/>
            </a:pPr>
            <a:r>
              <a:rPr lang="en-US" sz="1600" b="1" u="sng" dirty="0" smtClean="0">
                <a:solidFill>
                  <a:schemeClr val="tx1"/>
                </a:solidFill>
                <a:latin typeface="GE Inspira Pitch" pitchFamily="34" charset="0"/>
                <a:ea typeface="Times New Roman"/>
                <a:cs typeface="Times New Roman"/>
              </a:rPr>
              <a:t>RX3i</a:t>
            </a:r>
            <a:endParaRPr lang="en-GB" sz="1600" b="1" u="sng" dirty="0">
              <a:solidFill>
                <a:schemeClr val="tx1"/>
              </a:solidFill>
              <a:latin typeface="GE Inspira Pitch" pitchFamily="34" charset="0"/>
              <a:ea typeface="Times New Roman"/>
              <a:cs typeface="Times New Roman"/>
            </a:endParaRP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Target Applications: 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Mission critical discrete and process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GE Inspira Pitch" pitchFamily="34" charset="0"/>
            </a:endParaRP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Description: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Rack I/O with advanced diagnostics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GE Inspira Pitch" pitchFamily="34" charset="0"/>
            </a:endParaRP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Key Benefits: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Flexibility with a wide range of standard and advanced I/O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600" b="1" u="sng" dirty="0" smtClean="0">
                <a:solidFill>
                  <a:schemeClr val="tx1"/>
                </a:solidFill>
                <a:latin typeface="GE Inspira Pitch" pitchFamily="34" charset="0"/>
                <a:ea typeface="Times New Roman"/>
                <a:cs typeface="Times New Roman"/>
              </a:rPr>
              <a:t>PAC8000</a:t>
            </a:r>
            <a:endParaRPr lang="en-GB" sz="1600" b="1" u="sng" dirty="0">
              <a:solidFill>
                <a:schemeClr val="tx1"/>
              </a:solidFill>
              <a:latin typeface="GE Inspira Pitch" pitchFamily="34" charset="0"/>
              <a:ea typeface="Times New Roman"/>
              <a:cs typeface="Times New Roman"/>
            </a:endParaRP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Target Applications: 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Harsh hazardous environments, process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and safety</a:t>
            </a: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Description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Process I/O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GE Inspira Pitch" pitchFamily="34" charset="0"/>
            </a:endParaRPr>
          </a:p>
          <a:p>
            <a:pPr marL="114300" indent="-1143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Key Benefits: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Designed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for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applications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that are corrosive or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explosive and 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extremes of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temperature, shock and vibration.</a:t>
            </a:r>
            <a:endParaRPr lang="en-US" sz="1600" dirty="0" smtClean="0">
              <a:solidFill>
                <a:schemeClr val="bg1">
                  <a:lumMod val="50000"/>
                </a:schemeClr>
              </a:solidFill>
              <a:latin typeface="GE Inspira Pitch" pitchFamily="34" charset="0"/>
            </a:endParaRPr>
          </a:p>
        </p:txBody>
      </p:sp>
      <p:pic>
        <p:nvPicPr>
          <p:cNvPr id="61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825" y="1033204"/>
            <a:ext cx="146526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eft Arrow 3"/>
          <p:cNvSpPr/>
          <p:nvPr/>
        </p:nvSpPr>
        <p:spPr>
          <a:xfrm>
            <a:off x="2539923" y="1476117"/>
            <a:ext cx="212725" cy="214312"/>
          </a:xfrm>
          <a:prstGeom prst="lef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GE Inspira Pitch" pitchFamily="34" charset="0"/>
            </a:endParaRPr>
          </a:p>
        </p:txBody>
      </p:sp>
      <p:sp>
        <p:nvSpPr>
          <p:cNvPr id="27" name="Left Arrow 26"/>
          <p:cNvSpPr/>
          <p:nvPr/>
        </p:nvSpPr>
        <p:spPr>
          <a:xfrm>
            <a:off x="2535161" y="3490654"/>
            <a:ext cx="211137" cy="214313"/>
          </a:xfrm>
          <a:prstGeom prst="lef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GE Inspira Pitch" pitchFamily="34" charset="0"/>
            </a:endParaRPr>
          </a:p>
        </p:txBody>
      </p:sp>
      <p:sp>
        <p:nvSpPr>
          <p:cNvPr id="28" name="Left Arrow 27"/>
          <p:cNvSpPr/>
          <p:nvPr/>
        </p:nvSpPr>
        <p:spPr>
          <a:xfrm>
            <a:off x="2538336" y="5529004"/>
            <a:ext cx="212725" cy="214313"/>
          </a:xfrm>
          <a:prstGeom prst="lef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GE Inspira Pitch" pitchFamily="34" charset="0"/>
            </a:endParaRPr>
          </a:p>
        </p:txBody>
      </p:sp>
      <p:pic>
        <p:nvPicPr>
          <p:cNvPr id="61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37" y="2204779"/>
            <a:ext cx="161925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50" y="3189029"/>
            <a:ext cx="1616075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 bwMode="auto">
          <a:xfrm>
            <a:off x="342900" y="280989"/>
            <a:ext cx="8459788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9pPr>
          </a:lstStyle>
          <a:p>
            <a:r>
              <a:rPr lang="en-US" dirty="0" smtClean="0"/>
              <a:t>Product positioning</a:t>
            </a:r>
            <a:endParaRPr lang="en-US" dirty="0"/>
          </a:p>
        </p:txBody>
      </p:sp>
      <p:sp>
        <p:nvSpPr>
          <p:cNvPr id="14" name="Left Arrow 13"/>
          <p:cNvSpPr/>
          <p:nvPr/>
        </p:nvSpPr>
        <p:spPr>
          <a:xfrm>
            <a:off x="2539923" y="2491323"/>
            <a:ext cx="212725" cy="214312"/>
          </a:xfrm>
          <a:prstGeom prst="lef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GE Inspira Pitch" pitchFamily="34" charset="0"/>
            </a:endParaRPr>
          </a:p>
        </p:txBody>
      </p:sp>
      <p:sp>
        <p:nvSpPr>
          <p:cNvPr id="16" name="Left Arrow 15"/>
          <p:cNvSpPr/>
          <p:nvPr/>
        </p:nvSpPr>
        <p:spPr>
          <a:xfrm>
            <a:off x="2539922" y="4543961"/>
            <a:ext cx="212725" cy="214312"/>
          </a:xfrm>
          <a:prstGeom prst="lef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GE Inspira Pitch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27" y="4094112"/>
            <a:ext cx="1737360" cy="109888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37" y="5197210"/>
            <a:ext cx="1580613" cy="992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364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0933" y="6060282"/>
            <a:ext cx="2209800" cy="509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561790" y="6116638"/>
            <a:ext cx="1344625" cy="509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" y="660400"/>
            <a:ext cx="5586413" cy="419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154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815" y="3598863"/>
            <a:ext cx="14668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27004" y="4340225"/>
            <a:ext cx="2120900" cy="133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900" b="1" dirty="0">
                <a:latin typeface="GE Inspira Pitch"/>
                <a:ea typeface="Calibri"/>
                <a:cs typeface="Times New Roman"/>
              </a:rPr>
              <a:t>Flexible Network Interfaces                         (Supports 32 I/O Modules)</a:t>
            </a:r>
            <a:endParaRPr lang="en-US" sz="1100" dirty="0"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PROFINET RT	-  PROFIBUS DP/V1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Modbus TCP/IP	-  Modbus Serial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 err="1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DeviceNet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	-  Ethernet IP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 err="1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EtherCAT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	-  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CANOpen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CC-Link	-  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PowerLink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571879" y="3965575"/>
            <a:ext cx="2017713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900" b="1" dirty="0">
                <a:latin typeface="GE Inspira Pitch"/>
                <a:ea typeface="Calibri"/>
                <a:cs typeface="Times New Roman"/>
              </a:rPr>
              <a:t>User Friendly Design</a:t>
            </a:r>
            <a:endParaRPr lang="en-US" sz="1100" dirty="0"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Rugged removable terminal block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Protected tool-less spring clamp wiring</a:t>
            </a: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Accepts size 14 gauge wire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DIN rail “slide and lock” design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Color-coded identification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Easy-to-read LED status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Diagnostic test points</a:t>
            </a:r>
          </a:p>
        </p:txBody>
      </p:sp>
      <p:sp>
        <p:nvSpPr>
          <p:cNvPr id="10" name="Up Arrow 9"/>
          <p:cNvSpPr/>
          <p:nvPr/>
        </p:nvSpPr>
        <p:spPr>
          <a:xfrm>
            <a:off x="3659192" y="3792538"/>
            <a:ext cx="174625" cy="16033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5641979" y="2230438"/>
            <a:ext cx="2284413" cy="117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900" b="1" dirty="0">
                <a:latin typeface="GE Inspira Pitch"/>
                <a:ea typeface="Calibri"/>
                <a:cs typeface="Times New Roman"/>
              </a:rPr>
              <a:t>Specialty Modules</a:t>
            </a:r>
            <a:endParaRPr lang="en-US" sz="1100" dirty="0"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Serial Communications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High Speed Counters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SSI Interface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PWM and Pulse Output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PID Auto Tuning 	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2190754" y="4114800"/>
            <a:ext cx="1568450" cy="168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GE Inspira Pitch"/>
                <a:ea typeface="Calibri"/>
                <a:cs typeface="Times New Roman"/>
              </a:rPr>
              <a:t>Over 80 Modules </a:t>
            </a:r>
            <a:endParaRPr lang="en-US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GE Inspira Pitch"/>
                <a:ea typeface="Calibri"/>
                <a:cs typeface="Times New Roman"/>
              </a:rPr>
              <a:t>Types Available</a:t>
            </a:r>
            <a:endParaRPr lang="en-US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GE Inspira Pitch"/>
                <a:ea typeface="Calibri"/>
                <a:cs typeface="Times New Roman"/>
              </a:rPr>
              <a:t> </a:t>
            </a:r>
            <a:endParaRPr lang="en-US" sz="1100" dirty="0"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AC and DC I/O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Relay outputs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Analog I/O 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RTD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Thermocouple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2, 4, 8 and 16 point density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Up Arrow 12"/>
          <p:cNvSpPr/>
          <p:nvPr/>
        </p:nvSpPr>
        <p:spPr>
          <a:xfrm>
            <a:off x="2724154" y="3917950"/>
            <a:ext cx="176213" cy="158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260979" y="1073150"/>
            <a:ext cx="2749550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900" b="1" dirty="0">
                <a:latin typeface="GE Inspira Pitch"/>
                <a:ea typeface="Calibri"/>
                <a:cs typeface="Times New Roman"/>
              </a:rPr>
              <a:t>Global Standards</a:t>
            </a:r>
            <a:endParaRPr lang="en-US" sz="1100" dirty="0"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CE, UL, CUL approved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UL Class 1 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Div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 2 and ATEX Zone 2 (Pending)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Temperature range: -20C to 60C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UL temperature range: -20 to 55C 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17475" indent="-117475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GE Inspira Pitch"/>
              <a:buChar char="-"/>
              <a:tabLst>
                <a:tab pos="971550" algn="l"/>
              </a:tabLst>
              <a:defRPr/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GE Inspira Pitch"/>
                <a:ea typeface="Calibri"/>
                <a:cs typeface="Times New Roman"/>
              </a:rPr>
              <a:t>Marine approvals (pending)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7180" name="il_fi" descr="Description: http://t2.gstatic.com/images?q=tbn:ANd9GcSWLl63izN26_AGXy_t0vXFVXJ2PjvvUFkcJTmvGVwB526VrpMT8ULQ1JPe-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76" y="6185694"/>
            <a:ext cx="7270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7" descr="Description: http://www.automation.com/images/news/2005/December/EtherCAT_logo_(300_x_107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096" y="6255544"/>
            <a:ext cx="762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6" descr="Description: http://www.applied-motion.com/sites/default/files/ethernet_ip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4" y="6207919"/>
            <a:ext cx="762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7" descr="Description: http://www.ccontrols.com/images/enews/0111Modbu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216" y="6236494"/>
            <a:ext cx="7921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5" descr="Description: http://www.haroldbeck.com/images/Profibus-Logo_425x225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339" y="6203157"/>
            <a:ext cx="577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8" descr="Description: http://www.cbit.uq.edu.au/portals/3/images/Powerlink%20corporate%20%20logos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761" y="6238082"/>
            <a:ext cx="6445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14" descr="Description: http://www.applied-motion.com/sites/default/files/CANopen_logo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345" y="6257132"/>
            <a:ext cx="11509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9" descr="Description: http://www.cognex.com/uploadedImages/Products_and_Support/In-Sight_EZ/CC-Link_logo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583" y="6247077"/>
            <a:ext cx="75406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8" name="Text Box 2"/>
          <p:cNvSpPr txBox="1">
            <a:spLocks noChangeArrowheads="1"/>
          </p:cNvSpPr>
          <p:nvPr/>
        </p:nvSpPr>
        <p:spPr bwMode="auto">
          <a:xfrm>
            <a:off x="6161615" y="3538538"/>
            <a:ext cx="2085975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115000"/>
              </a:lnSpc>
              <a:spcAft>
                <a:spcPts val="1000"/>
              </a:spcAft>
            </a:pPr>
            <a:endParaRPr lang="en-US" sz="11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4" name="Left Arrow 23"/>
          <p:cNvSpPr/>
          <p:nvPr/>
        </p:nvSpPr>
        <p:spPr>
          <a:xfrm>
            <a:off x="5467354" y="2581275"/>
            <a:ext cx="180975" cy="13335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7190" name="Text Box 2"/>
          <p:cNvSpPr txBox="1">
            <a:spLocks noChangeArrowheads="1"/>
          </p:cNvSpPr>
          <p:nvPr/>
        </p:nvSpPr>
        <p:spPr bwMode="auto">
          <a:xfrm>
            <a:off x="5591703" y="3649663"/>
            <a:ext cx="2065337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en-US" sz="900" b="1" dirty="0">
                <a:latin typeface="GE Inspira Pitch" pitchFamily="34" charset="0"/>
                <a:ea typeface="Calibri" pitchFamily="34" charset="0"/>
                <a:cs typeface="Times New Roman" pitchFamily="18" charset="0"/>
              </a:rPr>
              <a:t>5VDC Module Power and Communications</a:t>
            </a:r>
            <a:r>
              <a:rPr lang="en-US" sz="900" dirty="0">
                <a:latin typeface="GE Inspira Pitch" pitchFamily="34" charset="0"/>
                <a:ea typeface="Calibri" pitchFamily="34" charset="0"/>
                <a:cs typeface="Times New Roman" pitchFamily="18" charset="0"/>
              </a:rPr>
              <a:t> passed from one module to the next.  </a:t>
            </a:r>
            <a:endParaRPr lang="en-US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7488765" y="3876675"/>
            <a:ext cx="146050" cy="1301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2759075" y="8677275"/>
            <a:ext cx="453548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indent="-914400">
              <a:spcBef>
                <a:spcPts val="20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700" b="1">
                <a:solidFill>
                  <a:srgbClr val="3C73B9"/>
                </a:solidFill>
                <a:latin typeface="GE Inspira Bold"/>
                <a:ea typeface="Times New Roman"/>
                <a:cs typeface="Times New Roman"/>
              </a:rPr>
              <a:t>GE Intelligent Platforms Contact Information</a:t>
            </a:r>
            <a:br>
              <a:rPr lang="en-US" sz="700" b="1">
                <a:solidFill>
                  <a:srgbClr val="3C73B9"/>
                </a:solidFill>
                <a:latin typeface="GE Inspira Bold"/>
                <a:ea typeface="Times New Roman"/>
                <a:cs typeface="Times New Roman"/>
              </a:rPr>
            </a:br>
            <a:endParaRPr lang="en-US" sz="700" b="1">
              <a:latin typeface="GE Inspira Bold"/>
              <a:ea typeface="Times New Roman"/>
              <a:cs typeface="Times New Roman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118745" algn="l"/>
              </a:tabLst>
              <a:defRPr/>
            </a:pPr>
            <a:r>
              <a:rPr lang="en-US" sz="700">
                <a:latin typeface="GE Inspira"/>
                <a:ea typeface="Times New Roman"/>
                <a:cs typeface="Times New Roman"/>
              </a:rPr>
              <a:t>Americas:  </a:t>
            </a:r>
            <a:r>
              <a:rPr lang="en-US" sz="700" b="1">
                <a:latin typeface="GE Inspira"/>
                <a:ea typeface="Times New Roman"/>
                <a:cs typeface="Times New Roman"/>
              </a:rPr>
              <a:t>1 800 322 3616</a:t>
            </a:r>
            <a:r>
              <a:rPr lang="en-US" sz="700">
                <a:latin typeface="GE Inspira"/>
                <a:ea typeface="Times New Roman"/>
                <a:cs typeface="Times New Roman"/>
              </a:rPr>
              <a:t> or </a:t>
            </a:r>
            <a:r>
              <a:rPr lang="en-US" sz="700" b="1">
                <a:latin typeface="GE Inspira"/>
                <a:ea typeface="Times New Roman"/>
                <a:cs typeface="Times New Roman"/>
              </a:rPr>
              <a:t>1 434 978 5100 </a:t>
            </a:r>
            <a:endParaRPr lang="en-US" sz="700">
              <a:latin typeface="GE Inspira"/>
              <a:ea typeface="Times New Roman"/>
              <a:cs typeface="Times New Roman"/>
            </a:endParaRPr>
          </a:p>
          <a:p>
            <a:pPr marL="118745" indent="-118745">
              <a:spcBef>
                <a:spcPts val="0"/>
              </a:spcBef>
              <a:spcAft>
                <a:spcPts val="0"/>
              </a:spcAft>
              <a:tabLst>
                <a:tab pos="118745" algn="l"/>
              </a:tabLst>
              <a:defRPr/>
            </a:pPr>
            <a:r>
              <a:rPr lang="en-US" sz="700">
                <a:latin typeface="GE Inspira"/>
                <a:ea typeface="Times New Roman"/>
                <a:cs typeface="Times New Roman"/>
              </a:rPr>
              <a:t> </a:t>
            </a:r>
          </a:p>
          <a:p>
            <a:pPr marL="228600" indent="-228600">
              <a:spcBef>
                <a:spcPts val="0"/>
              </a:spcBef>
              <a:spcAft>
                <a:spcPts val="0"/>
              </a:spcAft>
              <a:tabLst>
                <a:tab pos="118745" algn="l"/>
                <a:tab pos="228600" algn="l"/>
              </a:tabLst>
              <a:defRPr/>
            </a:pPr>
            <a:r>
              <a:rPr lang="en-US" sz="700">
                <a:latin typeface="GE Inspira"/>
                <a:ea typeface="Times New Roman"/>
                <a:cs typeface="Times New Roman"/>
              </a:rPr>
              <a:t>Global regional phone numbers are listed by location on our web site at </a:t>
            </a:r>
          </a:p>
          <a:p>
            <a:pPr marL="228600" indent="-228600">
              <a:spcBef>
                <a:spcPts val="0"/>
              </a:spcBef>
              <a:spcAft>
                <a:spcPts val="0"/>
              </a:spcAft>
              <a:tabLst>
                <a:tab pos="118745" algn="l"/>
                <a:tab pos="228600" algn="l"/>
              </a:tabLst>
              <a:defRPr/>
            </a:pPr>
            <a:r>
              <a:rPr lang="en-US" sz="700">
                <a:latin typeface="GE Inspira"/>
                <a:ea typeface="Times New Roman"/>
                <a:cs typeface="Times New Roman"/>
              </a:rPr>
              <a:t> </a:t>
            </a:r>
          </a:p>
          <a:p>
            <a:pPr marL="228600" indent="-228600">
              <a:spcBef>
                <a:spcPts val="0"/>
              </a:spcBef>
              <a:spcAft>
                <a:spcPts val="0"/>
              </a:spcAft>
              <a:tabLst>
                <a:tab pos="118745" algn="l"/>
                <a:tab pos="228600" algn="l"/>
              </a:tabLst>
              <a:defRPr/>
            </a:pPr>
            <a:r>
              <a:rPr lang="en-US" sz="1000">
                <a:solidFill>
                  <a:srgbClr val="395DAE"/>
                </a:solidFill>
                <a:latin typeface="GE Inspira"/>
                <a:ea typeface="Times New Roman"/>
                <a:cs typeface="Times New Roman"/>
              </a:rPr>
              <a:t>www.ge-ip.com</a:t>
            </a:r>
            <a:endParaRPr lang="en-US" sz="700">
              <a:latin typeface="GE Inspira"/>
              <a:ea typeface="Times New Roman"/>
              <a:cs typeface="Times New Roman"/>
            </a:endParaRPr>
          </a:p>
          <a:p>
            <a:pPr marL="228600" indent="-228600">
              <a:spcBef>
                <a:spcPts val="0"/>
              </a:spcBef>
              <a:spcAft>
                <a:spcPts val="0"/>
              </a:spcAft>
              <a:tabLst>
                <a:tab pos="118745" algn="l"/>
                <a:tab pos="228600" algn="l"/>
              </a:tabLst>
              <a:defRPr/>
            </a:pPr>
            <a:r>
              <a:rPr lang="en-US" sz="700">
                <a:latin typeface="GE Inspira"/>
                <a:ea typeface="Times New Roman"/>
                <a:cs typeface="Times New Roman"/>
              </a:rPr>
              <a:t> 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>
                <a:latin typeface="GE Inspira"/>
                <a:ea typeface="Calibri"/>
                <a:cs typeface="Times New Roman"/>
              </a:rPr>
              <a:t>©2012 GE Intelligent Platforms, Inc. All Rights Reserved. </a:t>
            </a:r>
            <a:endParaRPr lang="en-US" sz="110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>
                <a:latin typeface="GE Inspira"/>
                <a:ea typeface="Calibri"/>
                <a:cs typeface="Times New Roman"/>
              </a:rPr>
              <a:t>All other brands or names are property of their respective holders.</a:t>
            </a:r>
            <a:endParaRPr lang="en-US" sz="110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>
                <a:latin typeface="GE Inspira"/>
                <a:ea typeface="Calibri"/>
                <a:cs typeface="Times New Roman"/>
              </a:rPr>
              <a:t>Specifications are subject to change without notice.</a:t>
            </a:r>
            <a:endParaRPr lang="en-US" sz="1100">
              <a:latin typeface="Calibri"/>
              <a:ea typeface="Calibri"/>
              <a:cs typeface="Times New Roman"/>
            </a:endParaRPr>
          </a:p>
        </p:txBody>
      </p:sp>
      <p:sp>
        <p:nvSpPr>
          <p:cNvPr id="7193" name="Text Box 2"/>
          <p:cNvSpPr txBox="1">
            <a:spLocks noChangeArrowheads="1"/>
          </p:cNvSpPr>
          <p:nvPr/>
        </p:nvSpPr>
        <p:spPr bwMode="auto">
          <a:xfrm>
            <a:off x="25400" y="8299450"/>
            <a:ext cx="28495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endParaRPr lang="en-US" sz="11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19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5" name="Rectangle 31"/>
          <p:cNvSpPr>
            <a:spLocks noChangeArrowheads="1"/>
          </p:cNvSpPr>
          <p:nvPr/>
        </p:nvSpPr>
        <p:spPr bwMode="auto">
          <a:xfrm>
            <a:off x="101604" y="8286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6" name="Rectangle 34"/>
          <p:cNvSpPr>
            <a:spLocks noChangeArrowheads="1"/>
          </p:cNvSpPr>
          <p:nvPr/>
        </p:nvSpPr>
        <p:spPr bwMode="auto">
          <a:xfrm>
            <a:off x="511175" y="682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7" name="Rectangle 36"/>
          <p:cNvSpPr>
            <a:spLocks noChangeArrowheads="1"/>
          </p:cNvSpPr>
          <p:nvPr/>
        </p:nvSpPr>
        <p:spPr bwMode="auto">
          <a:xfrm>
            <a:off x="1067344" y="6060282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8" name="Rectangle 39"/>
          <p:cNvSpPr>
            <a:spLocks noChangeArrowheads="1"/>
          </p:cNvSpPr>
          <p:nvPr/>
        </p:nvSpPr>
        <p:spPr bwMode="auto">
          <a:xfrm>
            <a:off x="0" y="7886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7199" name="Text Box 2"/>
          <p:cNvSpPr txBox="1">
            <a:spLocks noChangeArrowheads="1"/>
          </p:cNvSpPr>
          <p:nvPr/>
        </p:nvSpPr>
        <p:spPr bwMode="auto">
          <a:xfrm>
            <a:off x="7167563" y="5581650"/>
            <a:ext cx="1484312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en-US" sz="900" b="1">
                <a:latin typeface="GE Inspira Pitch" pitchFamily="34" charset="0"/>
                <a:ea typeface="Calibri" pitchFamily="34" charset="0"/>
                <a:cs typeface="Times New Roman" pitchFamily="18" charset="0"/>
              </a:rPr>
              <a:t>Field Power</a:t>
            </a:r>
            <a:r>
              <a:rPr lang="en-US" sz="900">
                <a:latin typeface="GE Inspira Pitch" pitchFamily="34" charset="0"/>
                <a:ea typeface="Calibri" pitchFamily="34" charset="0"/>
                <a:cs typeface="Times New Roman" pitchFamily="18" charset="0"/>
              </a:rPr>
              <a:t> passed from one module to the next.  </a:t>
            </a:r>
            <a:endParaRPr lang="en-US" sz="11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5" name="Up Arrow 34"/>
          <p:cNvSpPr/>
          <p:nvPr/>
        </p:nvSpPr>
        <p:spPr>
          <a:xfrm>
            <a:off x="7866590" y="5422900"/>
            <a:ext cx="174625" cy="158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36" name="Up Arrow 35"/>
          <p:cNvSpPr/>
          <p:nvPr/>
        </p:nvSpPr>
        <p:spPr>
          <a:xfrm>
            <a:off x="949329" y="4140200"/>
            <a:ext cx="176213" cy="158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38" name="Title 1"/>
          <p:cNvSpPr txBox="1">
            <a:spLocks/>
          </p:cNvSpPr>
          <p:nvPr/>
        </p:nvSpPr>
        <p:spPr bwMode="auto">
          <a:xfrm>
            <a:off x="342900" y="280989"/>
            <a:ext cx="8459788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9pPr>
          </a:lstStyle>
          <a:p>
            <a:r>
              <a:rPr lang="en-US" dirty="0" smtClean="0"/>
              <a:t>Key features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13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/>
          <p:cNvGraphicFramePr>
            <a:graphicFrameLocks noGrp="1"/>
          </p:cNvGraphicFramePr>
          <p:nvPr>
            <p:ph sz="quarter" idx="4"/>
          </p:nvPr>
        </p:nvGraphicFramePr>
        <p:xfrm>
          <a:off x="4652963" y="1770063"/>
          <a:ext cx="4310062" cy="4516434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4310062"/>
              </a:tblGrid>
              <a:tr h="304821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GE Inspira Pitch" pitchFamily="34" charset="0"/>
                        </a:rPr>
                        <a:t>CAPABILITIES</a:t>
                      </a:r>
                      <a:endParaRPr lang="en-US" sz="1400" dirty="0">
                        <a:latin typeface="GE Inspira Pitch" pitchFamily="34" charset="0"/>
                      </a:endParaRPr>
                    </a:p>
                  </a:txBody>
                  <a:tcPr marT="45723" marB="45723"/>
                </a:tc>
              </a:tr>
              <a:tr h="518196">
                <a:tc>
                  <a:txBody>
                    <a:bodyPr/>
                    <a:lstStyle/>
                    <a:p>
                      <a:pPr marL="114300" indent="-114300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GE Inspira Pitch" pitchFamily="34" charset="0"/>
                        </a:rPr>
                        <a:t>High Performance 100Mbps network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 interface with built in switch</a:t>
                      </a:r>
                      <a:endParaRPr lang="en-US" sz="1400" dirty="0">
                        <a:latin typeface="GE Inspira Pitch" pitchFamily="34" charset="0"/>
                      </a:endParaRPr>
                    </a:p>
                  </a:txBody>
                  <a:tcPr marT="45723" marB="45723"/>
                </a:tc>
              </a:tr>
              <a:tr h="370866">
                <a:tc>
                  <a:txBody>
                    <a:bodyPr/>
                    <a:lstStyle/>
                    <a:p>
                      <a:pPr marL="114300" indent="-114300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GE Inspira Pitch" pitchFamily="34" charset="0"/>
                        </a:rPr>
                        <a:t>Supports up to 32 modules or 512 I/O per drop</a:t>
                      </a:r>
                      <a:endParaRPr lang="en-US" sz="1400" dirty="0">
                        <a:latin typeface="GE Inspira Pitch" pitchFamily="34" charset="0"/>
                      </a:endParaRPr>
                    </a:p>
                  </a:txBody>
                  <a:tcPr marT="45723" marB="45723"/>
                </a:tc>
              </a:tr>
              <a:tr h="518196">
                <a:tc>
                  <a:txBody>
                    <a:bodyPr/>
                    <a:lstStyle/>
                    <a:p>
                      <a:pPr marL="114300" indent="-114300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GE Inspira Pitch" pitchFamily="34" charset="0"/>
                        </a:rPr>
                        <a:t>Slide and lock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 modules with r</a:t>
                      </a:r>
                      <a:r>
                        <a:rPr lang="en-US" sz="1400" dirty="0" smtClean="0">
                          <a:latin typeface="GE Inspira Pitch" pitchFamily="34" charset="0"/>
                        </a:rPr>
                        <a:t>emovable terminal blocks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 for easy installation</a:t>
                      </a:r>
                      <a:endParaRPr lang="en-US" sz="1400" dirty="0">
                        <a:latin typeface="GE Inspira Pitch" pitchFamily="34" charset="0"/>
                      </a:endParaRPr>
                    </a:p>
                  </a:txBody>
                  <a:tcPr marT="45723" marB="45723"/>
                </a:tc>
              </a:tr>
              <a:tr h="518196">
                <a:tc>
                  <a:txBody>
                    <a:bodyPr/>
                    <a:lstStyle/>
                    <a:p>
                      <a:pPr marL="114300" indent="-114300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GE Inspira Pitch" pitchFamily="34" charset="0"/>
                        </a:rPr>
                        <a:t>Right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 Size the application with 2, 4, 8 or </a:t>
                      </a:r>
                      <a:r>
                        <a:rPr lang="en-US" sz="1400" dirty="0" smtClean="0">
                          <a:latin typeface="GE Inspira Pitch" pitchFamily="34" charset="0"/>
                        </a:rPr>
                        <a:t>16 point I/O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GE Inspira Pitch" pitchFamily="34" charset="0"/>
                        </a:rPr>
                        <a:t>modules to meet the needs of the application</a:t>
                      </a:r>
                      <a:endParaRPr lang="en-US" sz="1400" dirty="0">
                        <a:latin typeface="GE Inspira Pitch" pitchFamily="34" charset="0"/>
                      </a:endParaRPr>
                    </a:p>
                  </a:txBody>
                  <a:tcPr marT="45723" marB="45723"/>
                </a:tc>
              </a:tr>
              <a:tr h="518196">
                <a:tc>
                  <a:txBody>
                    <a:bodyPr/>
                    <a:lstStyle/>
                    <a:p>
                      <a:pPr marL="114300" indent="-114300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GE Inspira Pitch" pitchFamily="34" charset="0"/>
                        </a:rPr>
                        <a:t>Diverse line of discrete and analog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 I/O including Thermocouple and RTD</a:t>
                      </a:r>
                      <a:endParaRPr lang="en-US" sz="1400" dirty="0">
                        <a:latin typeface="GE Inspira Pitch" pitchFamily="34" charset="0"/>
                      </a:endParaRPr>
                    </a:p>
                  </a:txBody>
                  <a:tcPr marT="45723" marB="45723"/>
                </a:tc>
              </a:tr>
              <a:tr h="518196">
                <a:tc>
                  <a:txBody>
                    <a:bodyPr/>
                    <a:lstStyle/>
                    <a:p>
                      <a:pPr marL="114300" marR="0" indent="-114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400" dirty="0" smtClean="0">
                          <a:latin typeface="GE Inspira Pitch" pitchFamily="34" charset="0"/>
                        </a:rPr>
                        <a:t>Motion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 control with High Speed Counters, SSI, PWM and Pulse</a:t>
                      </a:r>
                      <a:endParaRPr lang="en-US" sz="1400" dirty="0">
                        <a:latin typeface="GE Inspira Pitch" pitchFamily="34" charset="0"/>
                      </a:endParaRPr>
                    </a:p>
                  </a:txBody>
                  <a:tcPr marT="45723" marB="45723"/>
                </a:tc>
              </a:tr>
              <a:tr h="518196">
                <a:tc>
                  <a:txBody>
                    <a:bodyPr/>
                    <a:lstStyle/>
                    <a:p>
                      <a:pPr marL="114300" indent="-114300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GE Inspira Pitch" pitchFamily="34" charset="0"/>
                        </a:rPr>
                        <a:t>Interface to scales and bar code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 readers with the s</a:t>
                      </a:r>
                      <a:r>
                        <a:rPr lang="en-US" sz="1400" dirty="0" smtClean="0">
                          <a:latin typeface="GE Inspira Pitch" pitchFamily="34" charset="0"/>
                        </a:rPr>
                        <a:t>erial communications modules</a:t>
                      </a:r>
                      <a:endParaRPr lang="en-US" sz="1400" dirty="0">
                        <a:latin typeface="GE Inspira Pitch" pitchFamily="34" charset="0"/>
                      </a:endParaRPr>
                    </a:p>
                  </a:txBody>
                  <a:tcPr marT="45723" marB="45723"/>
                </a:tc>
              </a:tr>
              <a:tr h="731571">
                <a:tc>
                  <a:txBody>
                    <a:bodyPr/>
                    <a:lstStyle/>
                    <a:p>
                      <a:pPr marL="114300" indent="-114300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GE Inspira Pitch" pitchFamily="34" charset="0"/>
                        </a:rPr>
                        <a:t>Network Independence: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  PROFINET, PROFIBUS, </a:t>
                      </a:r>
                      <a:r>
                        <a:rPr lang="en-US" sz="1400" baseline="0" dirty="0" err="1" smtClean="0">
                          <a:latin typeface="GE Inspira Pitch" pitchFamily="34" charset="0"/>
                        </a:rPr>
                        <a:t>DeviceNet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, Modbus serial and Ethernet, </a:t>
                      </a:r>
                      <a:r>
                        <a:rPr lang="en-US" sz="1400" baseline="0" dirty="0" err="1" smtClean="0">
                          <a:latin typeface="GE Inspira Pitch" pitchFamily="34" charset="0"/>
                        </a:rPr>
                        <a:t>EtherCAT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, </a:t>
                      </a:r>
                      <a:r>
                        <a:rPr lang="en-US" sz="1400" baseline="0" dirty="0" err="1" smtClean="0">
                          <a:latin typeface="GE Inspira Pitch" pitchFamily="34" charset="0"/>
                        </a:rPr>
                        <a:t>EtherenetIP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, </a:t>
                      </a:r>
                      <a:r>
                        <a:rPr lang="en-US" sz="1400" baseline="0" dirty="0" err="1" smtClean="0">
                          <a:latin typeface="GE Inspira Pitch" pitchFamily="34" charset="0"/>
                        </a:rPr>
                        <a:t>CANOpen</a:t>
                      </a:r>
                      <a:r>
                        <a:rPr lang="en-US" sz="1400" baseline="0" dirty="0" smtClean="0">
                          <a:latin typeface="GE Inspira Pitch" pitchFamily="34" charset="0"/>
                        </a:rPr>
                        <a:t>, CC-Link</a:t>
                      </a:r>
                      <a:endParaRPr lang="en-US" sz="1400" dirty="0">
                        <a:latin typeface="GE Inspira Pitch" pitchFamily="34" charset="0"/>
                      </a:endParaRPr>
                    </a:p>
                  </a:txBody>
                  <a:tcPr marT="45723" marB="45723"/>
                </a:tc>
              </a:tr>
            </a:tbl>
          </a:graphicData>
        </a:graphic>
      </p:graphicFrame>
      <p:sp>
        <p:nvSpPr>
          <p:cNvPr id="8207" name="Title 5"/>
          <p:cNvSpPr>
            <a:spLocks noGrp="1"/>
          </p:cNvSpPr>
          <p:nvPr>
            <p:ph type="title"/>
          </p:nvPr>
        </p:nvSpPr>
        <p:spPr>
          <a:xfrm>
            <a:off x="342900" y="280988"/>
            <a:ext cx="5924550" cy="998537"/>
          </a:xfrm>
        </p:spPr>
        <p:txBody>
          <a:bodyPr/>
          <a:lstStyle/>
          <a:p>
            <a:r>
              <a:rPr lang="en-US" dirty="0" err="1" smtClean="0">
                <a:latin typeface="GE Inspira Pitch" pitchFamily="34" charset="0"/>
              </a:rPr>
              <a:t>PACSystems</a:t>
            </a:r>
            <a:r>
              <a:rPr lang="en-US" dirty="0" smtClean="0">
                <a:latin typeface="GE Inspira Pitch" pitchFamily="34" charset="0"/>
              </a:rPr>
              <a:t> </a:t>
            </a:r>
            <a:r>
              <a:rPr lang="en-US" dirty="0" err="1" smtClean="0">
                <a:latin typeface="GE Inspira Pitch" pitchFamily="34" charset="0"/>
              </a:rPr>
              <a:t>RSTi</a:t>
            </a:r>
            <a:r>
              <a:rPr lang="en-US" dirty="0" smtClean="0">
                <a:latin typeface="GE Inspira Pitch" pitchFamily="34" charset="0"/>
              </a:rPr>
              <a:t/>
            </a:r>
            <a:br>
              <a:rPr lang="en-US" dirty="0" smtClean="0">
                <a:latin typeface="GE Inspira Pitch" pitchFamily="34" charset="0"/>
              </a:rPr>
            </a:br>
            <a:r>
              <a:rPr lang="en-US" sz="2000" dirty="0" smtClean="0">
                <a:latin typeface="GE Inspira Pitch" pitchFamily="34" charset="0"/>
              </a:rPr>
              <a:t>Highly versatile, extremely robust, complete line of compact slice I/O modules with seamless integration </a:t>
            </a:r>
          </a:p>
        </p:txBody>
      </p:sp>
      <p:sp>
        <p:nvSpPr>
          <p:cNvPr id="9" name="Rectangle 8"/>
          <p:cNvSpPr/>
          <p:nvPr/>
        </p:nvSpPr>
        <p:spPr>
          <a:xfrm rot="21250965">
            <a:off x="6364288" y="617538"/>
            <a:ext cx="2738437" cy="392112"/>
          </a:xfrm>
          <a:prstGeom prst="rect">
            <a:avLst/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GE Inspira Pitch" pitchFamily="34" charset="0"/>
            </a:endParaRPr>
          </a:p>
        </p:txBody>
      </p:sp>
      <p:pic>
        <p:nvPicPr>
          <p:cNvPr id="820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838" y="-93663"/>
            <a:ext cx="2697162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Content Placeholder 11"/>
          <p:cNvGraphicFramePr>
            <a:graphicFrameLocks noGrp="1"/>
          </p:cNvGraphicFramePr>
          <p:nvPr>
            <p:ph sz="quarter" idx="4"/>
          </p:nvPr>
        </p:nvGraphicFramePr>
        <p:xfrm>
          <a:off x="166688" y="1770063"/>
          <a:ext cx="4154487" cy="4171244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538287"/>
                <a:gridCol w="2616200"/>
              </a:tblGrid>
              <a:tr h="24536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GE Inspira Pitch" pitchFamily="34" charset="0"/>
                        </a:rPr>
                        <a:t>FEATURES</a:t>
                      </a:r>
                      <a:endParaRPr lang="en-US" sz="1400" dirty="0">
                        <a:solidFill>
                          <a:srgbClr val="365F91"/>
                        </a:solidFill>
                        <a:effectLst/>
                        <a:latin typeface="GE Inspira Pitch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GE Inspira Pitch" pitchFamily="34" charset="0"/>
                        </a:rPr>
                        <a:t>BENEFITS</a:t>
                      </a:r>
                      <a:endParaRPr lang="en-US" sz="1400" dirty="0">
                        <a:solidFill>
                          <a:srgbClr val="365F91"/>
                        </a:solidFill>
                        <a:effectLst/>
                        <a:latin typeface="GE Inspira Pitch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610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GE Inspira Pitch" pitchFamily="34" charset="0"/>
                        </a:rPr>
                        <a:t>PROFINET </a:t>
                      </a:r>
                      <a:r>
                        <a:rPr lang="en-US" sz="1400" dirty="0">
                          <a:effectLst/>
                          <a:latin typeface="GE Inspira Pitch" pitchFamily="34" charset="0"/>
                        </a:rPr>
                        <a:t>Connectivity</a:t>
                      </a:r>
                      <a:endParaRPr lang="en-US" sz="1400" dirty="0">
                        <a:solidFill>
                          <a:srgbClr val="365F91"/>
                        </a:solidFill>
                        <a:effectLst/>
                        <a:latin typeface="GE Inspira Pitch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GE Inspira Pitch" pitchFamily="34" charset="0"/>
                        </a:rPr>
                        <a:t>High speed I/O throughput with connectivity to hundreds of third party devices</a:t>
                      </a:r>
                      <a:endParaRPr lang="en-US" sz="1400" dirty="0">
                        <a:solidFill>
                          <a:srgbClr val="365F91"/>
                        </a:solidFill>
                        <a:effectLst/>
                        <a:latin typeface="GE Inspira Pitch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073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GE Inspira Pitch" pitchFamily="34" charset="0"/>
                        </a:rPr>
                        <a:t>System Diagnostics</a:t>
                      </a:r>
                      <a:endParaRPr lang="en-US" sz="1400" dirty="0">
                        <a:solidFill>
                          <a:srgbClr val="365F91"/>
                        </a:solidFill>
                        <a:effectLst/>
                        <a:latin typeface="GE Inspira Pitch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GE Inspira Pitch" pitchFamily="34" charset="0"/>
                        </a:rPr>
                        <a:t>Increased UPTIME by isolating system failures quickly.  </a:t>
                      </a:r>
                      <a:endParaRPr lang="en-US" sz="1400" dirty="0">
                        <a:solidFill>
                          <a:srgbClr val="365F91"/>
                        </a:solidFill>
                        <a:effectLst/>
                        <a:latin typeface="GE Inspira Pitch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073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GE Inspira Pitch" pitchFamily="34" charset="0"/>
                        </a:rPr>
                        <a:t>Powerful Integration Tools</a:t>
                      </a:r>
                      <a:endParaRPr lang="en-US" sz="1400" dirty="0">
                        <a:solidFill>
                          <a:srgbClr val="365F91"/>
                        </a:solidFill>
                        <a:effectLst/>
                        <a:latin typeface="GE Inspira Pitch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GE Inspira Pitch" pitchFamily="34" charset="0"/>
                        </a:rPr>
                        <a:t>Reduced development time with </a:t>
                      </a:r>
                      <a:r>
                        <a:rPr lang="en-US" sz="1400" dirty="0" err="1">
                          <a:effectLst/>
                          <a:latin typeface="GE Inspira Pitch" pitchFamily="34" charset="0"/>
                        </a:rPr>
                        <a:t>Proficy</a:t>
                      </a:r>
                      <a:r>
                        <a:rPr lang="en-US" sz="1400" dirty="0">
                          <a:effectLst/>
                          <a:latin typeface="GE Inspira Pitch" pitchFamily="34" charset="0"/>
                        </a:rPr>
                        <a:t> Machine Edition tools</a:t>
                      </a:r>
                      <a:endParaRPr lang="en-US" sz="1400" dirty="0">
                        <a:solidFill>
                          <a:srgbClr val="365F91"/>
                        </a:solidFill>
                        <a:effectLst/>
                        <a:latin typeface="GE Inspira Pitch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26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GE Inspira Pitch" pitchFamily="34" charset="0"/>
                        </a:rPr>
                        <a:t>“Build as You Go”</a:t>
                      </a:r>
                      <a:endParaRPr lang="en-US" sz="1400">
                        <a:solidFill>
                          <a:srgbClr val="365F91"/>
                        </a:solidFill>
                        <a:effectLst/>
                        <a:latin typeface="GE Inspira Pitch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GE Inspira Pitch" pitchFamily="34" charset="0"/>
                        </a:rPr>
                        <a:t>The granular design enables “Right Sizing” the application that results in minimum installation cost and panel space.</a:t>
                      </a:r>
                      <a:endParaRPr lang="en-US" sz="1400" dirty="0">
                        <a:solidFill>
                          <a:srgbClr val="365F91"/>
                        </a:solidFill>
                        <a:effectLst/>
                        <a:latin typeface="GE Inspira Pitch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610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GE Inspira Pitch" pitchFamily="34" charset="0"/>
                        </a:rPr>
                        <a:t>Rugged Design</a:t>
                      </a:r>
                      <a:endParaRPr lang="en-US" sz="1400">
                        <a:solidFill>
                          <a:srgbClr val="365F91"/>
                        </a:solidFill>
                        <a:effectLst/>
                        <a:latin typeface="GE Inspira Pitch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GE Inspira Pitch" pitchFamily="34" charset="0"/>
                        </a:rPr>
                        <a:t>The rugged design of the </a:t>
                      </a:r>
                      <a:r>
                        <a:rPr lang="en-US" sz="1400" dirty="0" err="1">
                          <a:effectLst/>
                          <a:latin typeface="GE Inspira Pitch" pitchFamily="34" charset="0"/>
                        </a:rPr>
                        <a:t>RSTi</a:t>
                      </a:r>
                      <a:r>
                        <a:rPr lang="en-US" sz="1400" dirty="0">
                          <a:effectLst/>
                          <a:latin typeface="GE Inspira Pitch" pitchFamily="34" charset="0"/>
                        </a:rPr>
                        <a:t> “slide and lock” provides an easy secure installation. </a:t>
                      </a:r>
                      <a:endParaRPr lang="en-US" sz="1400" dirty="0">
                        <a:solidFill>
                          <a:srgbClr val="365F91"/>
                        </a:solidFill>
                        <a:effectLst/>
                        <a:latin typeface="GE Inspira Pitch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70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899" y="280988"/>
            <a:ext cx="8569325" cy="998537"/>
          </a:xfrm>
        </p:spPr>
        <p:txBody>
          <a:bodyPr/>
          <a:lstStyle/>
          <a:p>
            <a:r>
              <a:rPr lang="en-US" sz="3800" dirty="0" err="1">
                <a:solidFill>
                  <a:schemeClr val="tx1"/>
                </a:solidFill>
                <a:latin typeface="GE Inspira Pitch" pitchFamily="34" charset="0"/>
              </a:rPr>
              <a:t>RSTi</a:t>
            </a:r>
            <a:r>
              <a:rPr lang="en-US" sz="3800" dirty="0">
                <a:solidFill>
                  <a:schemeClr val="tx1"/>
                </a:solidFill>
                <a:latin typeface="GE Inspira Pitch" pitchFamily="34" charset="0"/>
              </a:rPr>
              <a:t> ideal for OEMs &amp; System Integrators </a:t>
            </a:r>
            <a:r>
              <a:rPr lang="en-US" dirty="0">
                <a:solidFill>
                  <a:schemeClr val="tx1"/>
                </a:solidFill>
                <a:latin typeface="GE Inspira Pitch" pitchFamily="34" charset="0"/>
              </a:rPr>
              <a:t/>
            </a:r>
            <a:br>
              <a:rPr lang="en-US" dirty="0">
                <a:solidFill>
                  <a:schemeClr val="tx1"/>
                </a:solidFill>
                <a:latin typeface="GE Inspira Pitch" pitchFamily="34" charset="0"/>
              </a:rPr>
            </a:br>
            <a:endParaRPr lang="en-US" dirty="0"/>
          </a:p>
        </p:txBody>
      </p:sp>
      <p:pic>
        <p:nvPicPr>
          <p:cNvPr id="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128" y="2300287"/>
            <a:ext cx="3349625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-13226" y="2755899"/>
            <a:ext cx="3367088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2000" b="1" dirty="0">
                <a:latin typeface="GE Inspira Pitch" pitchFamily="34" charset="0"/>
              </a:rPr>
              <a:t>Control System Simplification: </a:t>
            </a:r>
          </a:p>
          <a:p>
            <a:pPr algn="ctr" eaLnBrk="1" hangingPunct="1"/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Distributed I/O lowers installation and wiring cost.</a:t>
            </a:r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4561685" y="1422400"/>
            <a:ext cx="404044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2000" b="1" dirty="0">
                <a:latin typeface="GE Inspira Pitch" pitchFamily="34" charset="0"/>
              </a:rPr>
              <a:t>Build as You Go: </a:t>
            </a:r>
          </a:p>
          <a:p>
            <a:pPr algn="ctr" eaLnBrk="1" hangingPunct="1"/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Granular design reduces panel space and lowers hardware cost.</a:t>
            </a:r>
          </a:p>
        </p:txBody>
      </p:sp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6332538" y="2754312"/>
            <a:ext cx="28114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2000" b="1" dirty="0">
                <a:latin typeface="GE Inspira Pitch" pitchFamily="34" charset="0"/>
              </a:rPr>
              <a:t>Compact Size: </a:t>
            </a:r>
          </a:p>
          <a:p>
            <a:pPr algn="ctr" eaLnBrk="1" hangingPunct="1"/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More I/O in less space. 16 points of I/O in the width of your finger.</a:t>
            </a: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4551109" y="4405842"/>
            <a:ext cx="3951287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2000" b="1" dirty="0">
                <a:latin typeface="GE Inspira Pitch" pitchFamily="34" charset="0"/>
              </a:rPr>
              <a:t>Lower Installation Cost : </a:t>
            </a:r>
          </a:p>
          <a:p>
            <a:pPr algn="ctr" eaLnBrk="1" hangingPunct="1"/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The distributed nature of the </a:t>
            </a:r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RSTi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 greatly reduces the time to dis-assemble and re-assemble a machine. </a:t>
            </a: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518584" y="4405842"/>
            <a:ext cx="371633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2000" b="1" dirty="0">
                <a:latin typeface="GE Inspira Pitch" pitchFamily="34" charset="0"/>
              </a:rPr>
              <a:t>Network Independence:  </a:t>
            </a:r>
          </a:p>
          <a:p>
            <a:pPr algn="ctr" eaLnBrk="1" hangingPunct="1"/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RSTi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 supports over 10 different networks and therefore enables the user to standardize on the I/O regardless of controller.</a:t>
            </a: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955676" y="1412874"/>
            <a:ext cx="3367087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2000" b="1" dirty="0">
                <a:latin typeface="GE Inspira Pitch" pitchFamily="34" charset="0"/>
              </a:rPr>
              <a:t>High Performance: </a:t>
            </a:r>
          </a:p>
          <a:p>
            <a:pPr algn="ctr" eaLnBrk="1" hangingPunct="1"/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RSTi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GE Inspira Pitch" pitchFamily="34" charset="0"/>
              </a:rPr>
              <a:t> PROFINET provides high performance Distributed I/O.</a:t>
            </a:r>
          </a:p>
        </p:txBody>
      </p:sp>
    </p:spTree>
    <p:extLst>
      <p:ext uri="{BB962C8B-B14F-4D97-AF65-F5344CB8AC3E}">
        <p14:creationId xmlns:p14="http://schemas.microsoft.com/office/powerpoint/2010/main" val="106992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1"/>
          <p:cNvGrpSpPr/>
          <p:nvPr/>
        </p:nvGrpSpPr>
        <p:grpSpPr>
          <a:xfrm>
            <a:off x="-606906" y="251003"/>
            <a:ext cx="9643730" cy="6707939"/>
            <a:chOff x="1637407" y="1733106"/>
            <a:chExt cx="6007397" cy="4178596"/>
          </a:xfrm>
          <a:effectLst>
            <a:outerShdw blurRad="50800" dist="50800" dir="5400000" algn="ctr" rotWithShape="0">
              <a:srgbClr val="000000">
                <a:alpha val="41000"/>
              </a:srgbClr>
            </a:outerShdw>
            <a:reflection stA="50000" endA="300" endPos="55000" dir="5400000" sy="-100000" algn="bl" rotWithShape="0"/>
          </a:effectLst>
          <a:scene3d>
            <a:camera prst="isometricTopUp"/>
            <a:lightRig rig="threePt" dir="t"/>
          </a:scene3d>
        </p:grpSpPr>
        <p:sp>
          <p:nvSpPr>
            <p:cNvPr id="73" name="Rectangle 72"/>
            <p:cNvSpPr/>
            <p:nvPr/>
          </p:nvSpPr>
          <p:spPr bwMode="auto">
            <a:xfrm>
              <a:off x="1637409" y="1733107"/>
              <a:ext cx="6007395" cy="4178595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 bwMode="auto">
            <a:xfrm>
              <a:off x="4789962" y="2190307"/>
              <a:ext cx="2854842" cy="2977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 bwMode="auto">
            <a:xfrm>
              <a:off x="1637409" y="2966484"/>
              <a:ext cx="2854840" cy="2977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 bwMode="auto">
            <a:xfrm>
              <a:off x="1637409" y="4433762"/>
              <a:ext cx="2854840" cy="2977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 bwMode="auto">
            <a:xfrm>
              <a:off x="4789962" y="4136050"/>
              <a:ext cx="2854842" cy="2977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78" name="Rectangle 77"/>
            <p:cNvSpPr/>
            <p:nvPr/>
          </p:nvSpPr>
          <p:spPr bwMode="auto">
            <a:xfrm rot="5400000">
              <a:off x="2551808" y="3673548"/>
              <a:ext cx="4178595" cy="2977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cxnSp>
          <p:nvCxnSpPr>
            <p:cNvPr id="79" name="Straight Connector 78"/>
            <p:cNvCxnSpPr/>
            <p:nvPr/>
          </p:nvCxnSpPr>
          <p:spPr bwMode="auto">
            <a:xfrm flipH="1">
              <a:off x="4641106" y="2339163"/>
              <a:ext cx="3003698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 flipH="1">
              <a:off x="1637407" y="3115340"/>
              <a:ext cx="3003698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 flipH="1">
              <a:off x="1637407" y="4603884"/>
              <a:ext cx="3003698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 flipH="1">
              <a:off x="4641106" y="4284906"/>
              <a:ext cx="3003698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>
              <a:stCxn id="78" idx="3"/>
              <a:endCxn id="78" idx="1"/>
            </p:cNvCxnSpPr>
            <p:nvPr/>
          </p:nvCxnSpPr>
          <p:spPr bwMode="auto">
            <a:xfrm flipV="1">
              <a:off x="4641106" y="1733107"/>
              <a:ext cx="0" cy="417859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083" name="Rectangle 43"/>
          <p:cNvSpPr>
            <a:spLocks noChangeArrowheads="1"/>
          </p:cNvSpPr>
          <p:nvPr/>
        </p:nvSpPr>
        <p:spPr bwMode="auto">
          <a:xfrm>
            <a:off x="4646206" y="425944"/>
            <a:ext cx="4251325" cy="99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90000"/>
              </a:lnSpc>
            </a:pPr>
            <a:endParaRPr lang="fr-FR" sz="4000" dirty="0">
              <a:solidFill>
                <a:srgbClr val="1E4191"/>
              </a:solidFill>
              <a:cs typeface="+mn-cs"/>
            </a:endParaRPr>
          </a:p>
        </p:txBody>
      </p:sp>
      <p:sp>
        <p:nvSpPr>
          <p:cNvPr id="55" name="Textfeld 30"/>
          <p:cNvSpPr txBox="1">
            <a:spLocks noChangeArrowheads="1"/>
          </p:cNvSpPr>
          <p:nvPr/>
        </p:nvSpPr>
        <p:spPr bwMode="auto">
          <a:xfrm>
            <a:off x="6596288" y="5710537"/>
            <a:ext cx="12668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algn="r" eaLnBrk="0" hangingPunct="0"/>
            <a:r>
              <a:rPr lang="de-DE" sz="1600" dirty="0">
                <a:solidFill>
                  <a:srgbClr val="1E4191"/>
                </a:solidFill>
                <a:cs typeface="+mn-cs"/>
              </a:rPr>
              <a:t>Jeff Immelt</a:t>
            </a:r>
          </a:p>
          <a:p>
            <a:pPr algn="r" eaLnBrk="0" hangingPunct="0"/>
            <a:r>
              <a:rPr lang="de-DE" sz="1600" dirty="0">
                <a:solidFill>
                  <a:srgbClr val="1E4191"/>
                </a:solidFill>
                <a:cs typeface="+mn-cs"/>
              </a:rPr>
              <a:t>CEO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714871" y="408240"/>
            <a:ext cx="2520666" cy="2262912"/>
            <a:chOff x="4350512" y="372337"/>
            <a:chExt cx="2520666" cy="2262912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Rectangle 43"/>
            <p:cNvSpPr/>
            <p:nvPr/>
          </p:nvSpPr>
          <p:spPr bwMode="auto">
            <a:xfrm>
              <a:off x="4551363" y="372337"/>
              <a:ext cx="1832610" cy="953770"/>
            </a:xfrm>
            <a:prstGeom prst="rect">
              <a:avLst/>
            </a:prstGeom>
            <a:solidFill>
              <a:srgbClr val="3C73B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1270000">
              <a:bevelT w="139700" h="381000" prst="cross"/>
            </a:sp3d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GE Energy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GB" sz="2000" dirty="0" smtClean="0">
                  <a:solidFill>
                    <a:schemeClr val="bg1"/>
                  </a:solidFill>
                </a:rPr>
                <a:t>Infrastructure</a:t>
              </a:r>
              <a:endPara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pic>
          <p:nvPicPr>
            <p:cNvPr id="13" name="Picture 12"/>
            <p:cNvPicPr preferRelativeResize="0"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0512" y="1418449"/>
              <a:ext cx="914400" cy="1216800"/>
            </a:xfrm>
            <a:prstGeom prst="rect">
              <a:avLst/>
            </a:prstGeom>
            <a:scene3d>
              <a:camera prst="isometricLeftDown"/>
              <a:lightRig rig="threePt" dir="t"/>
            </a:scene3d>
          </p:spPr>
        </p:pic>
        <p:sp>
          <p:nvSpPr>
            <p:cNvPr id="60" name="TextBox 59"/>
            <p:cNvSpPr txBox="1"/>
            <p:nvPr/>
          </p:nvSpPr>
          <p:spPr>
            <a:xfrm>
              <a:off x="4889545" y="1206137"/>
              <a:ext cx="1981633" cy="1200329"/>
            </a:xfrm>
            <a:prstGeom prst="rect">
              <a:avLst/>
            </a:prstGeom>
            <a:noFill/>
            <a:scene3d>
              <a:camera prst="isometricRightUp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en-US" sz="1200" b="1" dirty="0">
                  <a:solidFill>
                    <a:schemeClr val="bg1"/>
                  </a:solidFill>
                </a:rPr>
                <a:t>Digital Energy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en-US" sz="1200" b="1" dirty="0" smtClean="0">
                  <a:solidFill>
                    <a:schemeClr val="bg1"/>
                  </a:solidFill>
                </a:rPr>
                <a:t>Electrical </a:t>
              </a:r>
              <a:r>
                <a:rPr lang="en-US" sz="1200" b="1" dirty="0">
                  <a:solidFill>
                    <a:schemeClr val="bg1"/>
                  </a:solidFill>
                </a:rPr>
                <a:t>Distribution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en-US" sz="1200" b="1" dirty="0" smtClean="0">
                  <a:solidFill>
                    <a:schemeClr val="bg1"/>
                  </a:solidFill>
                </a:rPr>
                <a:t>GE Intelligent Platforms</a:t>
              </a:r>
              <a:endParaRPr lang="en-US" sz="1200" b="1" dirty="0">
                <a:solidFill>
                  <a:schemeClr val="bg1"/>
                </a:solidFill>
              </a:endParaRP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en-US" sz="1200" b="1" dirty="0">
                  <a:solidFill>
                    <a:schemeClr val="bg1"/>
                  </a:solidFill>
                </a:rPr>
                <a:t>Oil &amp; Gas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en-US" sz="1200" b="1" dirty="0">
                  <a:solidFill>
                    <a:schemeClr val="bg1"/>
                  </a:solidFill>
                </a:rPr>
                <a:t>Sensing &amp; Inspection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en-US" sz="1200" b="1" dirty="0">
                  <a:solidFill>
                    <a:schemeClr val="bg1"/>
                  </a:solidFill>
                </a:rPr>
                <a:t>Water &amp; Process </a:t>
              </a:r>
              <a:r>
                <a:rPr lang="en-US" sz="1200" b="1" dirty="0" smtClean="0">
                  <a:solidFill>
                    <a:schemeClr val="bg1"/>
                  </a:solidFill>
                </a:rPr>
                <a:t>Tech.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46242" y="1520410"/>
            <a:ext cx="2083967" cy="2293535"/>
            <a:chOff x="834074" y="939716"/>
            <a:chExt cx="2083967" cy="2293535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7" name="Rectangle 6"/>
            <p:cNvSpPr/>
            <p:nvPr/>
          </p:nvSpPr>
          <p:spPr bwMode="auto">
            <a:xfrm>
              <a:off x="1027113" y="939716"/>
              <a:ext cx="1832610" cy="953770"/>
            </a:xfrm>
            <a:prstGeom prst="rect">
              <a:avLst/>
            </a:prstGeom>
            <a:solidFill>
              <a:srgbClr val="3C73B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1270000">
              <a:bevelT w="139700" h="381000" prst="cross"/>
            </a:sp3d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GB" sz="2000" dirty="0" smtClean="0">
                  <a:solidFill>
                    <a:schemeClr val="bg1"/>
                  </a:solidFill>
                </a:rPr>
                <a:t>NBC Universal</a:t>
              </a:r>
              <a:endPara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074" y="2016928"/>
              <a:ext cx="912812" cy="1216323"/>
            </a:xfrm>
            <a:prstGeom prst="rect">
              <a:avLst/>
            </a:prstGeom>
            <a:scene3d>
              <a:camera prst="isometricLeftDown"/>
              <a:lightRig rig="threePt" dir="t"/>
            </a:scene3d>
          </p:spPr>
        </p:pic>
        <p:sp>
          <p:nvSpPr>
            <p:cNvPr id="62" name="TextBox 61"/>
            <p:cNvSpPr txBox="1"/>
            <p:nvPr/>
          </p:nvSpPr>
          <p:spPr>
            <a:xfrm>
              <a:off x="1542023" y="1896287"/>
              <a:ext cx="1376018" cy="1015663"/>
            </a:xfrm>
            <a:prstGeom prst="rect">
              <a:avLst/>
            </a:prstGeom>
            <a:noFill/>
            <a:scene3d>
              <a:camera prst="isometricRightUp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en-US" sz="1200" b="1" dirty="0">
                  <a:solidFill>
                    <a:schemeClr val="bg1"/>
                  </a:solidFill>
                </a:rPr>
                <a:t>Cable</a:t>
              </a:r>
            </a:p>
            <a:p>
              <a:pPr>
                <a:defRPr/>
              </a:pPr>
              <a:r>
                <a:rPr lang="en-US" sz="1200" b="1" dirty="0">
                  <a:solidFill>
                    <a:schemeClr val="bg1"/>
                  </a:solidFill>
                </a:rPr>
                <a:t>-Film</a:t>
              </a:r>
            </a:p>
            <a:p>
              <a:pPr>
                <a:defRPr/>
              </a:pPr>
              <a:r>
                <a:rPr lang="en-US" sz="1200" b="1" dirty="0">
                  <a:solidFill>
                    <a:schemeClr val="bg1"/>
                  </a:solidFill>
                </a:rPr>
                <a:t>-Networks</a:t>
              </a:r>
            </a:p>
            <a:p>
              <a:pPr>
                <a:defRPr/>
              </a:pPr>
              <a:r>
                <a:rPr lang="en-US" sz="1200" b="1" dirty="0">
                  <a:solidFill>
                    <a:schemeClr val="bg1"/>
                  </a:solidFill>
                </a:rPr>
                <a:t>-Parks &amp; Resorts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en-US" sz="1200" b="1" dirty="0" smtClean="0">
                  <a:solidFill>
                    <a:schemeClr val="bg1"/>
                  </a:solidFill>
                </a:rPr>
                <a:t>Transportation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Oval 7"/>
          <p:cNvSpPr/>
          <p:nvPr/>
        </p:nvSpPr>
        <p:spPr bwMode="auto">
          <a:xfrm>
            <a:off x="2716204" y="1458603"/>
            <a:ext cx="2319575" cy="2319575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 cap="flat" cmpd="sng" algn="ctr">
            <a:solidFill>
              <a:srgbClr val="3C73B9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algn="tl" rotWithShape="0">
              <a:prstClr val="black">
                <a:alpha val="40000"/>
              </a:prstClr>
            </a:outerShdw>
          </a:effectLst>
          <a:scene3d>
            <a:camera prst="isometricTopUp"/>
            <a:lightRig rig="chilly" dir="t"/>
          </a:scene3d>
          <a:sp3d extrusionH="635000" prstMaterial="powder">
            <a:bevelT w="139700" prst="cross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467888" y="3558910"/>
            <a:ext cx="2088663" cy="2280532"/>
            <a:chOff x="3763964" y="4460311"/>
            <a:chExt cx="2088663" cy="2280532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Rectangle 45"/>
            <p:cNvSpPr/>
            <p:nvPr/>
          </p:nvSpPr>
          <p:spPr bwMode="auto">
            <a:xfrm>
              <a:off x="3964940" y="4460311"/>
              <a:ext cx="1832610" cy="953770"/>
            </a:xfrm>
            <a:prstGeom prst="rect">
              <a:avLst/>
            </a:prstGeom>
            <a:solidFill>
              <a:srgbClr val="3C73B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1270000">
              <a:bevelT w="139700" h="381000" prst="cross"/>
            </a:sp3d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GE Technology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GB" sz="2000" dirty="0" smtClean="0">
                  <a:solidFill>
                    <a:schemeClr val="bg1"/>
                  </a:solidFill>
                </a:rPr>
                <a:t>Infrastructure</a:t>
              </a:r>
              <a:endPara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pic>
          <p:nvPicPr>
            <p:cNvPr id="12" name="Picture 11"/>
            <p:cNvPicPr preferRelativeResize="0"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3964" y="5524043"/>
              <a:ext cx="914400" cy="1216800"/>
            </a:xfrm>
            <a:prstGeom prst="rect">
              <a:avLst/>
            </a:prstGeom>
            <a:scene3d>
              <a:camera prst="isometricLeftDown"/>
              <a:lightRig rig="threePt" dir="t"/>
            </a:scene3d>
          </p:spPr>
        </p:pic>
        <p:sp>
          <p:nvSpPr>
            <p:cNvPr id="63" name="TextBox 62"/>
            <p:cNvSpPr txBox="1"/>
            <p:nvPr/>
          </p:nvSpPr>
          <p:spPr>
            <a:xfrm>
              <a:off x="4476609" y="5539124"/>
              <a:ext cx="1376018" cy="646331"/>
            </a:xfrm>
            <a:prstGeom prst="rect">
              <a:avLst/>
            </a:prstGeom>
            <a:noFill/>
            <a:scene3d>
              <a:camera prst="isometricRightUp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de-DE" sz="1200" b="1" dirty="0">
                  <a:solidFill>
                    <a:schemeClr val="bg1"/>
                  </a:solidFill>
                </a:rPr>
                <a:t>Aviation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de-DE" sz="1200" b="1" dirty="0">
                  <a:solidFill>
                    <a:schemeClr val="bg1"/>
                  </a:solidFill>
                </a:rPr>
                <a:t>Healthcare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de-DE" sz="1200" b="1" dirty="0" smtClean="0">
                  <a:solidFill>
                    <a:schemeClr val="bg1"/>
                  </a:solidFill>
                </a:rPr>
                <a:t>Transportation</a:t>
              </a:r>
              <a:endParaRPr lang="de-DE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469581" y="1362010"/>
            <a:ext cx="285778" cy="742636"/>
            <a:chOff x="7744643" y="299736"/>
            <a:chExt cx="285778" cy="742636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85" name="Oval 84"/>
            <p:cNvSpPr/>
            <p:nvPr/>
          </p:nvSpPr>
          <p:spPr bwMode="auto">
            <a:xfrm>
              <a:off x="7849650" y="987874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86" name="Oval 85"/>
            <p:cNvSpPr/>
            <p:nvPr/>
          </p:nvSpPr>
          <p:spPr bwMode="auto">
            <a:xfrm>
              <a:off x="7744643" y="299736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508000"/>
              <a:bevelB w="508000" h="508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045394" y="1048289"/>
            <a:ext cx="285778" cy="742636"/>
            <a:chOff x="7744643" y="299736"/>
            <a:chExt cx="285778" cy="742636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Oval 99"/>
            <p:cNvSpPr/>
            <p:nvPr/>
          </p:nvSpPr>
          <p:spPr bwMode="auto">
            <a:xfrm>
              <a:off x="7849650" y="987874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01" name="Oval 100"/>
            <p:cNvSpPr/>
            <p:nvPr/>
          </p:nvSpPr>
          <p:spPr bwMode="auto">
            <a:xfrm>
              <a:off x="7744643" y="299736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508000"/>
              <a:bevelB w="508000" h="508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3621207" y="727041"/>
            <a:ext cx="285778" cy="742636"/>
            <a:chOff x="7744643" y="299736"/>
            <a:chExt cx="285778" cy="742636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03" name="Oval 102"/>
            <p:cNvSpPr/>
            <p:nvPr/>
          </p:nvSpPr>
          <p:spPr bwMode="auto">
            <a:xfrm>
              <a:off x="7849650" y="987874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04" name="Oval 103"/>
            <p:cNvSpPr/>
            <p:nvPr/>
          </p:nvSpPr>
          <p:spPr bwMode="auto">
            <a:xfrm>
              <a:off x="7744643" y="299736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508000"/>
              <a:bevelB w="508000" h="508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4197020" y="396212"/>
            <a:ext cx="285778" cy="742636"/>
            <a:chOff x="7744643" y="299736"/>
            <a:chExt cx="285778" cy="742636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06" name="Oval 105"/>
            <p:cNvSpPr/>
            <p:nvPr/>
          </p:nvSpPr>
          <p:spPr bwMode="auto">
            <a:xfrm>
              <a:off x="7849650" y="987874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07" name="Oval 106"/>
            <p:cNvSpPr/>
            <p:nvPr/>
          </p:nvSpPr>
          <p:spPr bwMode="auto">
            <a:xfrm>
              <a:off x="7744643" y="299736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508000"/>
              <a:bevelB w="508000" h="508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772833" y="57425"/>
            <a:ext cx="285778" cy="742636"/>
            <a:chOff x="7744643" y="299736"/>
            <a:chExt cx="285778" cy="742636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09" name="Oval 108"/>
            <p:cNvSpPr/>
            <p:nvPr/>
          </p:nvSpPr>
          <p:spPr bwMode="auto">
            <a:xfrm>
              <a:off x="7849650" y="987874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10" name="Oval 109"/>
            <p:cNvSpPr/>
            <p:nvPr/>
          </p:nvSpPr>
          <p:spPr bwMode="auto">
            <a:xfrm>
              <a:off x="7744643" y="299736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508000"/>
              <a:bevelB w="508000" h="508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sp>
        <p:nvSpPr>
          <p:cNvPr id="3094" name="Title 3"/>
          <p:cNvSpPr>
            <a:spLocks noGrp="1"/>
          </p:cNvSpPr>
          <p:nvPr>
            <p:ph type="title"/>
          </p:nvPr>
        </p:nvSpPr>
        <p:spPr>
          <a:xfrm>
            <a:off x="295400" y="233488"/>
            <a:ext cx="8459788" cy="998537"/>
          </a:xfrm>
        </p:spPr>
        <p:txBody>
          <a:bodyPr/>
          <a:lstStyle/>
          <a:p>
            <a:r>
              <a:rPr lang="en-US" altLang="en-US" sz="4400" dirty="0" smtClean="0"/>
              <a:t>Divisions of GE</a:t>
            </a:r>
            <a:r>
              <a:rPr lang="en-US" sz="4400" dirty="0" smtClean="0"/>
              <a:t/>
            </a:r>
            <a:br>
              <a:rPr lang="en-US" sz="4400" dirty="0" smtClean="0"/>
            </a:br>
            <a:endParaRPr lang="fr-FR" sz="4400" dirty="0" smtClean="0"/>
          </a:p>
        </p:txBody>
      </p:sp>
      <p:grpSp>
        <p:nvGrpSpPr>
          <p:cNvPr id="120" name="Group 119"/>
          <p:cNvGrpSpPr/>
          <p:nvPr/>
        </p:nvGrpSpPr>
        <p:grpSpPr>
          <a:xfrm>
            <a:off x="2970357" y="5541952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21" name="Oval 120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22" name="Oval 121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684579" y="5541952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24" name="Oval 123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3221515" y="5495125"/>
            <a:ext cx="285778" cy="446319"/>
            <a:chOff x="2956534" y="5683362"/>
            <a:chExt cx="285778" cy="446319"/>
          </a:xfrm>
        </p:grpSpPr>
        <p:sp>
          <p:nvSpPr>
            <p:cNvPr id="130" name="Oval 129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31" name="Oval 130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051377" y="5828318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12" name="Oval 111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13" name="Oval 112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814957" y="5677730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18" name="Oval 117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19" name="Oval 118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518506" y="5718285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15" name="Oval 114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16" name="Oval 115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337155" y="5696612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27" name="Oval 126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8271982" y="1943020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37" name="Oval 136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38" name="Oval 137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7986204" y="1943020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40" name="Oval 139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41" name="Oval 140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8523140" y="1896193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43" name="Oval 142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44" name="Oval 143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8353002" y="2229386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46" name="Oval 145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47" name="Oval 146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8116582" y="2078798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49" name="Oval 148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50" name="Oval 149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7820131" y="2119353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52" name="Oval 151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53" name="Oval 152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8638780" y="2097680"/>
            <a:ext cx="285778" cy="446319"/>
            <a:chOff x="2956534" y="5683362"/>
            <a:chExt cx="285778" cy="446319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55" name="Oval 154"/>
            <p:cNvSpPr/>
            <p:nvPr/>
          </p:nvSpPr>
          <p:spPr bwMode="auto">
            <a:xfrm>
              <a:off x="3072174" y="6075183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56" name="Oval 155"/>
            <p:cNvSpPr/>
            <p:nvPr/>
          </p:nvSpPr>
          <p:spPr bwMode="auto">
            <a:xfrm>
              <a:off x="2956534" y="5683362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254000"/>
              <a:bevelB w="508000" h="254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-338134" y="3369587"/>
            <a:ext cx="285778" cy="742636"/>
            <a:chOff x="7744643" y="299736"/>
            <a:chExt cx="285778" cy="742636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58" name="Oval 157"/>
            <p:cNvSpPr/>
            <p:nvPr/>
          </p:nvSpPr>
          <p:spPr bwMode="auto">
            <a:xfrm>
              <a:off x="7849650" y="987874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59" name="Oval 158"/>
            <p:cNvSpPr/>
            <p:nvPr/>
          </p:nvSpPr>
          <p:spPr bwMode="auto">
            <a:xfrm>
              <a:off x="7744643" y="299736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508000"/>
              <a:bevelB w="508000" h="508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11406" y="2988684"/>
            <a:ext cx="285778" cy="742636"/>
            <a:chOff x="7744643" y="299736"/>
            <a:chExt cx="285778" cy="742636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61" name="Oval 160"/>
            <p:cNvSpPr/>
            <p:nvPr/>
          </p:nvSpPr>
          <p:spPr bwMode="auto">
            <a:xfrm>
              <a:off x="7849650" y="987874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62" name="Oval 161"/>
            <p:cNvSpPr/>
            <p:nvPr/>
          </p:nvSpPr>
          <p:spPr bwMode="auto">
            <a:xfrm>
              <a:off x="7744643" y="299736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508000"/>
              <a:bevelB w="508000" h="508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19708" y="3540462"/>
            <a:ext cx="285778" cy="742636"/>
            <a:chOff x="7744643" y="299736"/>
            <a:chExt cx="285778" cy="742636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64" name="Oval 163"/>
            <p:cNvSpPr/>
            <p:nvPr/>
          </p:nvSpPr>
          <p:spPr bwMode="auto">
            <a:xfrm>
              <a:off x="7849650" y="987874"/>
              <a:ext cx="54498" cy="54498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254000">
              <a:extrusionClr>
                <a:schemeClr val="tx2">
                  <a:lumMod val="50000"/>
                </a:schemeClr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  <p:sp>
          <p:nvSpPr>
            <p:cNvPr id="165" name="Oval 164"/>
            <p:cNvSpPr/>
            <p:nvPr/>
          </p:nvSpPr>
          <p:spPr bwMode="auto">
            <a:xfrm>
              <a:off x="7744643" y="299736"/>
              <a:ext cx="285778" cy="257866"/>
            </a:xfrm>
            <a:prstGeom prst="ellipse">
              <a:avLst/>
            </a:prstGeom>
            <a:gradFill>
              <a:gsLst>
                <a:gs pos="16000">
                  <a:srgbClr val="DDEBCF"/>
                </a:gs>
                <a:gs pos="64000">
                  <a:srgbClr val="92D050">
                    <a:lumMod val="33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glow" dir="t"/>
            </a:scene3d>
            <a:sp3d>
              <a:bevelT w="508000" h="508000"/>
              <a:bevelB w="508000" h="508000"/>
              <a:extrusionClr>
                <a:srgbClr val="00B050"/>
              </a:extrusionClr>
            </a:sp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618832" y="3218713"/>
            <a:ext cx="2953112" cy="2396230"/>
            <a:chOff x="3800881" y="3690723"/>
            <a:chExt cx="2953112" cy="2396230"/>
          </a:xfrm>
          <a:effectLst>
            <a:outerShdw blurRad="50800" dist="38100" algn="tl" rotWithShape="0">
              <a:prstClr val="black">
                <a:alpha val="40000"/>
              </a:prstClr>
            </a:outerShdw>
          </a:effectLst>
        </p:grpSpPr>
        <p:sp>
          <p:nvSpPr>
            <p:cNvPr id="167" name="Rectangle 166"/>
            <p:cNvSpPr/>
            <p:nvPr/>
          </p:nvSpPr>
          <p:spPr bwMode="auto">
            <a:xfrm>
              <a:off x="3907107" y="3690723"/>
              <a:ext cx="2504322" cy="953770"/>
            </a:xfrm>
            <a:prstGeom prst="rect">
              <a:avLst/>
            </a:prstGeom>
            <a:solidFill>
              <a:srgbClr val="3C73B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1270000">
              <a:bevelT w="139700" h="381000" prst="cross"/>
            </a:sp3d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GB" sz="2000" dirty="0" smtClean="0">
                  <a:solidFill>
                    <a:schemeClr val="bg1"/>
                  </a:solidFill>
                </a:rPr>
                <a:t>GE Capital</a:t>
              </a:r>
              <a:endPara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pic>
          <p:nvPicPr>
            <p:cNvPr id="168" name="Picture 167"/>
            <p:cNvPicPr preferRelativeResize="0"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0881" y="4870153"/>
              <a:ext cx="914400" cy="1216800"/>
            </a:xfrm>
            <a:prstGeom prst="rect">
              <a:avLst/>
            </a:prstGeom>
            <a:scene3d>
              <a:camera prst="isometricLeftDown"/>
              <a:lightRig rig="threePt" dir="t"/>
            </a:scene3d>
          </p:spPr>
        </p:pic>
        <p:sp>
          <p:nvSpPr>
            <p:cNvPr id="169" name="TextBox 168"/>
            <p:cNvSpPr txBox="1"/>
            <p:nvPr/>
          </p:nvSpPr>
          <p:spPr>
            <a:xfrm>
              <a:off x="4204897" y="4534151"/>
              <a:ext cx="2549096" cy="1384995"/>
            </a:xfrm>
            <a:prstGeom prst="rect">
              <a:avLst/>
            </a:prstGeom>
            <a:noFill/>
            <a:scene3d>
              <a:camera prst="isometricRightUp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de-DE" sz="1200" b="1" dirty="0">
                  <a:solidFill>
                    <a:schemeClr val="bg1"/>
                  </a:solidFill>
                </a:rPr>
                <a:t>Commercial Lending &amp; Leasing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de-DE" sz="1200" b="1" dirty="0">
                  <a:solidFill>
                    <a:schemeClr val="bg1"/>
                  </a:solidFill>
                </a:rPr>
                <a:t>Consumer Finance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de-DE" sz="1200" b="1" dirty="0">
                  <a:solidFill>
                    <a:schemeClr val="bg1"/>
                  </a:solidFill>
                </a:rPr>
                <a:t>Financial Services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de-DE" sz="1200" b="1" dirty="0">
                  <a:solidFill>
                    <a:schemeClr val="bg1"/>
                  </a:solidFill>
                </a:rPr>
                <a:t>GE Capital Financial Services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de-DE" sz="1200" b="1" dirty="0">
                  <a:solidFill>
                    <a:schemeClr val="bg1"/>
                  </a:solidFill>
                </a:rPr>
                <a:t>Real Estatte Financing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de-DE" sz="1200" b="1" dirty="0">
                  <a:solidFill>
                    <a:schemeClr val="bg1"/>
                  </a:solidFill>
                </a:rPr>
                <a:t>Worldwide GE Capital Locations</a:t>
              </a:r>
            </a:p>
            <a:p>
              <a:pPr marL="104775" indent="-104775">
                <a:buFont typeface="Wingdings" pitchFamily="2" charset="2"/>
                <a:buChar char="q"/>
                <a:defRPr/>
              </a:pPr>
              <a:endParaRPr lang="de-DE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5674254" y="1984295"/>
            <a:ext cx="2466692" cy="2372598"/>
            <a:chOff x="542513" y="2775098"/>
            <a:chExt cx="2466692" cy="2372598"/>
          </a:xfrm>
        </p:grpSpPr>
        <p:sp>
          <p:nvSpPr>
            <p:cNvPr id="179" name="Rectangle 178"/>
            <p:cNvSpPr/>
            <p:nvPr/>
          </p:nvSpPr>
          <p:spPr bwMode="auto">
            <a:xfrm>
              <a:off x="831419" y="2775098"/>
              <a:ext cx="1832610" cy="1132244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  <a:sp3d extrusionH="1270000">
              <a:bevelT w="139700" h="381000" prst="cross"/>
            </a:sp3d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GE Home</a:t>
              </a:r>
              <a:r>
                <a:rPr kumimoji="0" lang="en-GB" sz="2000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 &amp;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GB" sz="2000" baseline="0" dirty="0" smtClean="0">
                  <a:solidFill>
                    <a:schemeClr val="bg1"/>
                  </a:solidFill>
                </a:rPr>
                <a:t>Business</a:t>
              </a:r>
              <a:r>
                <a:rPr lang="en-GB" sz="2000" dirty="0">
                  <a:solidFill>
                    <a:schemeClr val="bg1"/>
                  </a:solidFill>
                </a:rPr>
                <a:t/>
              </a:r>
              <a:br>
                <a:rPr lang="en-GB" sz="2000" dirty="0">
                  <a:solidFill>
                    <a:schemeClr val="bg1"/>
                  </a:solidFill>
                </a:rPr>
              </a:br>
              <a:r>
                <a:rPr lang="en-GB" sz="2000" dirty="0" smtClean="0">
                  <a:solidFill>
                    <a:schemeClr val="bg1"/>
                  </a:solidFill>
                </a:rPr>
                <a:t>Solutions</a:t>
              </a:r>
              <a:endPara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335798" y="3878472"/>
              <a:ext cx="1673407" cy="646331"/>
            </a:xfrm>
            <a:prstGeom prst="rect">
              <a:avLst/>
            </a:prstGeom>
            <a:noFill/>
            <a:scene3d>
              <a:camera prst="isometricRightUp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de-DE" sz="1200" b="1" dirty="0" smtClean="0">
                  <a:solidFill>
                    <a:schemeClr val="bg1"/>
                  </a:solidFill>
                </a:rPr>
                <a:t>Appliances</a:t>
              </a:r>
            </a:p>
            <a:p>
              <a:pPr>
                <a:defRPr/>
              </a:pPr>
              <a:r>
                <a:rPr lang="de-DE" sz="1200" b="1" dirty="0" smtClean="0">
                  <a:solidFill>
                    <a:schemeClr val="bg1"/>
                  </a:solidFill>
                </a:rPr>
                <a:t>-Consumer Electronic</a:t>
              </a:r>
              <a:endParaRPr lang="de-DE" sz="1200" b="1" dirty="0">
                <a:solidFill>
                  <a:schemeClr val="bg1"/>
                </a:solidFill>
              </a:endParaRPr>
            </a:p>
            <a:p>
              <a:pPr marL="104775" indent="-104775">
                <a:buFont typeface="Wingdings" pitchFamily="2" charset="2"/>
                <a:buChar char="q"/>
                <a:defRPr/>
              </a:pPr>
              <a:r>
                <a:rPr lang="de-DE" sz="1200" b="1" dirty="0" smtClean="0">
                  <a:solidFill>
                    <a:schemeClr val="bg1"/>
                  </a:solidFill>
                </a:rPr>
                <a:t>Lighting</a:t>
              </a:r>
              <a:endParaRPr lang="de-DE" sz="1200" b="1" dirty="0">
                <a:solidFill>
                  <a:schemeClr val="bg1"/>
                </a:solidFill>
              </a:endParaRPr>
            </a:p>
          </p:txBody>
        </p:sp>
        <p:pic>
          <p:nvPicPr>
            <p:cNvPr id="181" name="Picture 180"/>
            <p:cNvPicPr preferRelativeResize="0"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13" y="3916496"/>
              <a:ext cx="1090800" cy="1231200"/>
            </a:xfrm>
            <a:prstGeom prst="rect">
              <a:avLst/>
            </a:prstGeom>
            <a:scene3d>
              <a:camera prst="isometricLeftDown"/>
              <a:lightRig rig="threePt" dir="t"/>
            </a:scene3d>
          </p:spPr>
        </p:pic>
      </p:grpSp>
      <p:sp>
        <p:nvSpPr>
          <p:cNvPr id="22" name="Rectangle 21"/>
          <p:cNvSpPr/>
          <p:nvPr/>
        </p:nvSpPr>
        <p:spPr bwMode="auto">
          <a:xfrm>
            <a:off x="2805736" y="5114083"/>
            <a:ext cx="250301" cy="9482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threePt" dir="t"/>
          </a:scene3d>
          <a:sp3d extrusionH="25400">
            <a:bevelT w="215900" h="120650" prst="cross"/>
            <a:extrusionClr>
              <a:schemeClr val="accent5">
                <a:lumMod val="90000"/>
              </a:schemeClr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182" name="Rectangle 181"/>
          <p:cNvSpPr/>
          <p:nvPr/>
        </p:nvSpPr>
        <p:spPr bwMode="auto">
          <a:xfrm>
            <a:off x="1919030" y="5594551"/>
            <a:ext cx="250301" cy="9482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threePt" dir="t"/>
          </a:scene3d>
          <a:sp3d extrusionH="25400">
            <a:bevelT w="215900" h="120650" prst="cross"/>
            <a:extrusionClr>
              <a:schemeClr val="accent5">
                <a:lumMod val="90000"/>
              </a:schemeClr>
            </a:extrusionClr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183" name="Rectangle 182"/>
          <p:cNvSpPr/>
          <p:nvPr/>
        </p:nvSpPr>
        <p:spPr bwMode="auto">
          <a:xfrm>
            <a:off x="3256135" y="5044162"/>
            <a:ext cx="250301" cy="94826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threePt" dir="t"/>
          </a:scene3d>
          <a:sp3d extrusionH="25400">
            <a:bevelT w="215900" h="120650" prst="cross"/>
            <a:extrusionClr>
              <a:schemeClr val="accent5">
                <a:lumMod val="90000"/>
              </a:schemeClr>
            </a:extrusionClr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184" name="Rectangle 183"/>
          <p:cNvSpPr/>
          <p:nvPr/>
        </p:nvSpPr>
        <p:spPr bwMode="auto">
          <a:xfrm>
            <a:off x="5431400" y="3186814"/>
            <a:ext cx="250301" cy="94826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threePt" dir="t"/>
          </a:scene3d>
          <a:sp3d extrusionH="25400">
            <a:bevelT w="215900" h="120650" prst="cross"/>
            <a:extrusionClr>
              <a:schemeClr val="accent5">
                <a:lumMod val="90000"/>
              </a:schemeClr>
            </a:extrusionClr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185" name="Rectangle 184"/>
          <p:cNvSpPr/>
          <p:nvPr/>
        </p:nvSpPr>
        <p:spPr bwMode="auto">
          <a:xfrm>
            <a:off x="4240786" y="1541336"/>
            <a:ext cx="250301" cy="94826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threePt" dir="t"/>
          </a:scene3d>
          <a:sp3d extrusionH="25400">
            <a:bevelT w="215900" h="120650" prst="cross"/>
            <a:extrusionClr>
              <a:schemeClr val="accent5">
                <a:lumMod val="90000"/>
              </a:schemeClr>
            </a:extrusionClr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186" name="Rectangle 185"/>
          <p:cNvSpPr/>
          <p:nvPr/>
        </p:nvSpPr>
        <p:spPr bwMode="auto">
          <a:xfrm>
            <a:off x="3586458" y="1706833"/>
            <a:ext cx="250301" cy="9482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threePt" dir="t"/>
          </a:scene3d>
          <a:sp3d extrusionH="25400">
            <a:bevelT w="215900" h="120650" prst="cross"/>
            <a:extrusionClr>
              <a:schemeClr val="accent5">
                <a:lumMod val="90000"/>
              </a:schemeClr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187" name="Rectangle 186"/>
          <p:cNvSpPr/>
          <p:nvPr/>
        </p:nvSpPr>
        <p:spPr bwMode="auto">
          <a:xfrm>
            <a:off x="7909641" y="1968410"/>
            <a:ext cx="250301" cy="9482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threePt" dir="t"/>
          </a:scene3d>
          <a:sp3d extrusionH="25400">
            <a:bevelT w="215900" h="120650" prst="cross"/>
            <a:extrusionClr>
              <a:schemeClr val="accent5">
                <a:lumMod val="90000"/>
              </a:schemeClr>
            </a:extrusionClr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188" name="Rectangle 187"/>
          <p:cNvSpPr/>
          <p:nvPr/>
        </p:nvSpPr>
        <p:spPr bwMode="auto">
          <a:xfrm>
            <a:off x="5968480" y="4515269"/>
            <a:ext cx="93600" cy="25200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threePt" dir="t"/>
          </a:scene3d>
          <a:sp3d extrusionH="25400">
            <a:bevelT w="215900" h="120650" prst="cross"/>
            <a:extrusionClr>
              <a:schemeClr val="accent5">
                <a:lumMod val="90000"/>
              </a:schemeClr>
            </a:extrusionClr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189" name="Rectangle 188"/>
          <p:cNvSpPr/>
          <p:nvPr/>
        </p:nvSpPr>
        <p:spPr bwMode="auto">
          <a:xfrm>
            <a:off x="2386882" y="2251133"/>
            <a:ext cx="93600" cy="25200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threePt" dir="t"/>
          </a:scene3d>
          <a:sp3d extrusionH="25400">
            <a:bevelT w="215900" h="120650" prst="cross"/>
            <a:extrusionClr>
              <a:schemeClr val="accent5">
                <a:lumMod val="90000"/>
              </a:schemeClr>
            </a:extrusionClr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190" name="Rectangle 189"/>
          <p:cNvSpPr/>
          <p:nvPr/>
        </p:nvSpPr>
        <p:spPr bwMode="auto">
          <a:xfrm>
            <a:off x="199407" y="4870738"/>
            <a:ext cx="250301" cy="94826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threePt" dir="t"/>
          </a:scene3d>
          <a:sp3d extrusionH="25400">
            <a:bevelT w="215900" h="120650" prst="cross"/>
            <a:extrusionClr>
              <a:schemeClr val="accent5">
                <a:lumMod val="90000"/>
              </a:schemeClr>
            </a:extrusionClr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pic>
        <p:nvPicPr>
          <p:cNvPr id="4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32" y="2674532"/>
            <a:ext cx="1568450" cy="380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235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Box 2"/>
          <p:cNvSpPr txBox="1">
            <a:spLocks noChangeArrowheads="1"/>
          </p:cNvSpPr>
          <p:nvPr/>
        </p:nvSpPr>
        <p:spPr bwMode="auto">
          <a:xfrm>
            <a:off x="33338" y="26988"/>
            <a:ext cx="9155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eaLnBrk="1" hangingPunct="1"/>
            <a:r>
              <a:rPr lang="en-US" sz="4000" b="1"/>
              <a:t>Typical STXi and VersaSafe Application</a:t>
            </a:r>
          </a:p>
        </p:txBody>
      </p:sp>
      <p:pic>
        <p:nvPicPr>
          <p:cNvPr id="7373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/>
          <a:stretch>
            <a:fillRect/>
          </a:stretch>
        </p:blipFill>
        <p:spPr bwMode="auto">
          <a:xfrm>
            <a:off x="44450" y="1119188"/>
            <a:ext cx="225425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 bwMode="auto">
          <a:xfrm flipH="1">
            <a:off x="1223963" y="1947863"/>
            <a:ext cx="0" cy="1952625"/>
          </a:xfrm>
          <a:prstGeom prst="line">
            <a:avLst/>
          </a:prstGeom>
          <a:ln w="635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 bwMode="auto">
          <a:xfrm>
            <a:off x="44450" y="1963738"/>
            <a:ext cx="26987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73734" name="Picture 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38" y="2262188"/>
            <a:ext cx="7580312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5" name="Group 3"/>
          <p:cNvGrpSpPr>
            <a:grpSpLocks/>
          </p:cNvGrpSpPr>
          <p:nvPr/>
        </p:nvGrpSpPr>
        <p:grpSpPr bwMode="auto">
          <a:xfrm>
            <a:off x="1387475" y="4079875"/>
            <a:ext cx="1096963" cy="1114425"/>
            <a:chOff x="5116939" y="650757"/>
            <a:chExt cx="1096962" cy="1114425"/>
          </a:xfrm>
        </p:grpSpPr>
        <p:sp>
          <p:nvSpPr>
            <p:cNvPr id="68" name="Rectangle 67"/>
            <p:cNvSpPr/>
            <p:nvPr/>
          </p:nvSpPr>
          <p:spPr>
            <a:xfrm>
              <a:off x="5116939" y="1195270"/>
              <a:ext cx="1096962" cy="219075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73790" name="Picture 9" descr="D:\02_03_카다로그 배선도\s-series\종합카다로그배선도\ge_dia\9187_ge_STXPNS001.bmp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6801" y="650757"/>
              <a:ext cx="485775" cy="1114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791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9876" y="650757"/>
              <a:ext cx="133350" cy="111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92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4814" y="650757"/>
              <a:ext cx="133350" cy="111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3736" name="Group 9"/>
          <p:cNvGrpSpPr>
            <a:grpSpLocks/>
          </p:cNvGrpSpPr>
          <p:nvPr/>
        </p:nvGrpSpPr>
        <p:grpSpPr bwMode="auto">
          <a:xfrm>
            <a:off x="7315200" y="4079875"/>
            <a:ext cx="1554163" cy="1117600"/>
            <a:chOff x="3243689" y="650757"/>
            <a:chExt cx="1554162" cy="1117600"/>
          </a:xfrm>
        </p:grpSpPr>
        <p:sp>
          <p:nvSpPr>
            <p:cNvPr id="67" name="Rectangle 66"/>
            <p:cNvSpPr/>
            <p:nvPr/>
          </p:nvSpPr>
          <p:spPr>
            <a:xfrm>
              <a:off x="3243689" y="1204795"/>
              <a:ext cx="1554162" cy="219075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73783" name="Picture 9" descr="D:\02_03_카다로그 배선도\s-series\종합카다로그배선도\ge_dia\9187_ge_STXPNS001.bmp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1164" y="650757"/>
              <a:ext cx="485775" cy="1114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784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4239" y="650757"/>
              <a:ext cx="133350" cy="111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85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1239" y="650757"/>
              <a:ext cx="133350" cy="111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86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6176" y="650757"/>
              <a:ext cx="138113" cy="1114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87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5876" y="650757"/>
              <a:ext cx="138113" cy="1114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88" name="Picture 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5576" y="650757"/>
              <a:ext cx="276225" cy="1117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3737" name="Group 11"/>
          <p:cNvGrpSpPr>
            <a:grpSpLocks/>
          </p:cNvGrpSpPr>
          <p:nvPr/>
        </p:nvGrpSpPr>
        <p:grpSpPr bwMode="auto">
          <a:xfrm>
            <a:off x="2711450" y="4079875"/>
            <a:ext cx="2347913" cy="1117600"/>
            <a:chOff x="6769100" y="4822825"/>
            <a:chExt cx="2347913" cy="1117600"/>
          </a:xfrm>
        </p:grpSpPr>
        <p:sp>
          <p:nvSpPr>
            <p:cNvPr id="42" name="Rectangle 41"/>
            <p:cNvSpPr/>
            <p:nvPr/>
          </p:nvSpPr>
          <p:spPr>
            <a:xfrm>
              <a:off x="6769100" y="5422900"/>
              <a:ext cx="2347913" cy="174625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73771" name="Picture 9" descr="D:\02_03_카다로그 배선도\s-series\종합카다로그배선도\ge_dia\9187_ge_STXPNS001.bmp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7213" y="4824413"/>
              <a:ext cx="485775" cy="1114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772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5525" y="4822825"/>
              <a:ext cx="133350" cy="1112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73" name="Picture 5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2525" y="4822825"/>
              <a:ext cx="139700" cy="1114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74" name="Picture 7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3813" y="4822825"/>
              <a:ext cx="276225" cy="1117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75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10513" y="4822825"/>
              <a:ext cx="133350" cy="1112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76" name="Picture 5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3863" y="4822825"/>
              <a:ext cx="139700" cy="1114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77" name="Picture 7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8800" y="4822825"/>
              <a:ext cx="276225" cy="1117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78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0738" y="4822825"/>
              <a:ext cx="134937" cy="1112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79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9325" y="4822825"/>
              <a:ext cx="133350" cy="1112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80" name="Picture 5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02675" y="4822825"/>
              <a:ext cx="139700" cy="1114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81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2375" y="4822825"/>
              <a:ext cx="138113" cy="1114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3738" name="Group 54"/>
          <p:cNvGrpSpPr>
            <a:grpSpLocks/>
          </p:cNvGrpSpPr>
          <p:nvPr/>
        </p:nvGrpSpPr>
        <p:grpSpPr bwMode="auto">
          <a:xfrm>
            <a:off x="5145088" y="4079875"/>
            <a:ext cx="1554162" cy="1117600"/>
            <a:chOff x="3243689" y="650757"/>
            <a:chExt cx="1554162" cy="1117600"/>
          </a:xfrm>
        </p:grpSpPr>
        <p:sp>
          <p:nvSpPr>
            <p:cNvPr id="56" name="Rectangle 55"/>
            <p:cNvSpPr/>
            <p:nvPr/>
          </p:nvSpPr>
          <p:spPr>
            <a:xfrm>
              <a:off x="3243689" y="1204795"/>
              <a:ext cx="1554162" cy="219075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73764" name="Picture 9" descr="D:\02_03_카다로그 배선도\s-series\종합카다로그배선도\ge_dia\9187_ge_STXPNS001.bmp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1164" y="650757"/>
              <a:ext cx="485775" cy="1114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765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4239" y="650757"/>
              <a:ext cx="133350" cy="111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66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1239" y="650757"/>
              <a:ext cx="133350" cy="111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67" name="Picture 5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6176" y="650757"/>
              <a:ext cx="138113" cy="1114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68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5876" y="650757"/>
              <a:ext cx="138113" cy="1114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769" name="Picture 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5576" y="650757"/>
              <a:ext cx="276225" cy="1117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66" name="Straight Connector 65"/>
          <p:cNvCxnSpPr/>
          <p:nvPr/>
        </p:nvCxnSpPr>
        <p:spPr bwMode="auto">
          <a:xfrm>
            <a:off x="1200150" y="3886200"/>
            <a:ext cx="7834313" cy="0"/>
          </a:xfrm>
          <a:prstGeom prst="line">
            <a:avLst/>
          </a:prstGeom>
          <a:ln w="635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 bwMode="auto">
          <a:xfrm flipH="1">
            <a:off x="1646238" y="3878263"/>
            <a:ext cx="0" cy="288925"/>
          </a:xfrm>
          <a:prstGeom prst="line">
            <a:avLst/>
          </a:prstGeom>
          <a:ln w="635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 bwMode="auto">
          <a:xfrm flipH="1">
            <a:off x="2955925" y="3878263"/>
            <a:ext cx="0" cy="288925"/>
          </a:xfrm>
          <a:prstGeom prst="line">
            <a:avLst/>
          </a:prstGeom>
          <a:ln w="635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 bwMode="auto">
          <a:xfrm flipH="1">
            <a:off x="5359400" y="3878263"/>
            <a:ext cx="0" cy="288925"/>
          </a:xfrm>
          <a:prstGeom prst="line">
            <a:avLst/>
          </a:prstGeom>
          <a:ln w="635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 bwMode="auto">
          <a:xfrm flipH="1">
            <a:off x="7527925" y="3878263"/>
            <a:ext cx="0" cy="288925"/>
          </a:xfrm>
          <a:prstGeom prst="line">
            <a:avLst/>
          </a:prstGeom>
          <a:ln w="635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744" name="Group 36"/>
          <p:cNvGrpSpPr>
            <a:grpSpLocks/>
          </p:cNvGrpSpPr>
          <p:nvPr/>
        </p:nvGrpSpPr>
        <p:grpSpPr bwMode="auto">
          <a:xfrm>
            <a:off x="2533650" y="5240338"/>
            <a:ext cx="1470025" cy="1354137"/>
            <a:chOff x="912" y="2448"/>
            <a:chExt cx="1745" cy="1026"/>
          </a:xfrm>
        </p:grpSpPr>
        <p:pic>
          <p:nvPicPr>
            <p:cNvPr id="73760" name="Picture 37" descr="D:\Documents and Settings\113004127\My Documents\My Pictures\VersaSafe\VersaPoint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2448"/>
              <a:ext cx="984" cy="1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761" name="Picture 38" descr="D:\Documents and Settings\113004127\My Documents\My Pictures\VersaSafe\LPSDO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6" y="2475"/>
              <a:ext cx="379" cy="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762" name="Picture 39" descr="D:\Documents and Settings\113004127\My Documents\My Pictures\VersaSafe\PSDI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1" y="2475"/>
              <a:ext cx="386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82" name="Straight Connector 81"/>
          <p:cNvCxnSpPr/>
          <p:nvPr/>
        </p:nvCxnSpPr>
        <p:spPr bwMode="auto">
          <a:xfrm>
            <a:off x="2573338" y="3910013"/>
            <a:ext cx="6350" cy="1466850"/>
          </a:xfrm>
          <a:prstGeom prst="line">
            <a:avLst/>
          </a:prstGeom>
          <a:ln w="635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746" name="Group 36"/>
          <p:cNvGrpSpPr>
            <a:grpSpLocks/>
          </p:cNvGrpSpPr>
          <p:nvPr/>
        </p:nvGrpSpPr>
        <p:grpSpPr bwMode="auto">
          <a:xfrm>
            <a:off x="6938963" y="5235575"/>
            <a:ext cx="1471612" cy="1354138"/>
            <a:chOff x="912" y="2448"/>
            <a:chExt cx="1745" cy="1026"/>
          </a:xfrm>
        </p:grpSpPr>
        <p:pic>
          <p:nvPicPr>
            <p:cNvPr id="73757" name="Picture 37" descr="D:\Documents and Settings\113004127\My Documents\My Pictures\VersaSafe\VersaPoint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2448"/>
              <a:ext cx="984" cy="1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758" name="Picture 38" descr="D:\Documents and Settings\113004127\My Documents\My Pictures\VersaSafe\LPSDO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6" y="2475"/>
              <a:ext cx="379" cy="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759" name="Picture 39" descr="D:\Documents and Settings\113004127\My Documents\My Pictures\VersaSafe\PSDI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1" y="2475"/>
              <a:ext cx="386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89" name="Straight Connector 88"/>
          <p:cNvCxnSpPr/>
          <p:nvPr/>
        </p:nvCxnSpPr>
        <p:spPr bwMode="auto">
          <a:xfrm>
            <a:off x="6978650" y="3903663"/>
            <a:ext cx="6350" cy="1468437"/>
          </a:xfrm>
          <a:prstGeom prst="line">
            <a:avLst/>
          </a:prstGeom>
          <a:ln w="635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935163" y="3521075"/>
            <a:ext cx="0" cy="558800"/>
          </a:xfrm>
          <a:prstGeom prst="straightConnector1">
            <a:avLst/>
          </a:prstGeom>
          <a:ln w="44450">
            <a:solidFill>
              <a:srgbClr val="000099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V="1">
            <a:off x="3919538" y="3516313"/>
            <a:ext cx="0" cy="558800"/>
          </a:xfrm>
          <a:prstGeom prst="straightConnector1">
            <a:avLst/>
          </a:prstGeom>
          <a:ln w="44450">
            <a:solidFill>
              <a:srgbClr val="000099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flipV="1">
            <a:off x="5842000" y="3522663"/>
            <a:ext cx="0" cy="558800"/>
          </a:xfrm>
          <a:prstGeom prst="straightConnector1">
            <a:avLst/>
          </a:prstGeom>
          <a:ln w="44450">
            <a:solidFill>
              <a:srgbClr val="000099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V="1">
            <a:off x="7972425" y="3522663"/>
            <a:ext cx="0" cy="558800"/>
          </a:xfrm>
          <a:prstGeom prst="straightConnector1">
            <a:avLst/>
          </a:prstGeom>
          <a:ln w="44450">
            <a:solidFill>
              <a:srgbClr val="000099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flipV="1">
            <a:off x="2781300" y="3484563"/>
            <a:ext cx="0" cy="1790700"/>
          </a:xfrm>
          <a:prstGeom prst="straightConnector1">
            <a:avLst/>
          </a:prstGeom>
          <a:ln w="4445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 flipV="1">
            <a:off x="7313613" y="3516313"/>
            <a:ext cx="0" cy="1792287"/>
          </a:xfrm>
          <a:prstGeom prst="straightConnector1">
            <a:avLst/>
          </a:prstGeom>
          <a:ln w="4445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754" name="TextBox 2"/>
          <p:cNvSpPr txBox="1">
            <a:spLocks noChangeArrowheads="1"/>
          </p:cNvSpPr>
          <p:nvPr/>
        </p:nvSpPr>
        <p:spPr bwMode="auto">
          <a:xfrm>
            <a:off x="2298700" y="1430338"/>
            <a:ext cx="6845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algn="ctr" eaLnBrk="1" hangingPunct="1"/>
            <a:r>
              <a:rPr lang="en-US" sz="2400" b="1"/>
              <a:t>One High Performance Network for Safe and Non-Safe I/O</a:t>
            </a:r>
          </a:p>
        </p:txBody>
      </p:sp>
      <p:sp>
        <p:nvSpPr>
          <p:cNvPr id="73755" name="TextBox 2"/>
          <p:cNvSpPr txBox="1">
            <a:spLocks noChangeArrowheads="1"/>
          </p:cNvSpPr>
          <p:nvPr/>
        </p:nvSpPr>
        <p:spPr bwMode="auto">
          <a:xfrm>
            <a:off x="4049713" y="5592763"/>
            <a:ext cx="1328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algn="ctr" eaLnBrk="1" hangingPunct="1"/>
            <a:r>
              <a:rPr lang="en-US" sz="1400" b="1"/>
              <a:t>VersaSafe for safety devices</a:t>
            </a:r>
          </a:p>
        </p:txBody>
      </p:sp>
      <p:sp>
        <p:nvSpPr>
          <p:cNvPr id="73756" name="Rectangle 63"/>
          <p:cNvSpPr>
            <a:spLocks noChangeArrowheads="1"/>
          </p:cNvSpPr>
          <p:nvPr/>
        </p:nvSpPr>
        <p:spPr bwMode="auto">
          <a:xfrm>
            <a:off x="8334375" y="6172200"/>
            <a:ext cx="619125" cy="5143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277249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PACSystems</a:t>
            </a:r>
            <a:r>
              <a:rPr lang="en-US" dirty="0" smtClean="0"/>
              <a:t> power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54038" y="6565900"/>
            <a:ext cx="255587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464646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 b="1" dirty="0">
              <a:latin typeface="Arial" pitchFamily="34" charset="0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>
            <a:off x="2997417" y="4660666"/>
            <a:ext cx="33051" cy="1371600"/>
          </a:xfrm>
          <a:prstGeom prst="line">
            <a:avLst/>
          </a:prstGeom>
          <a:ln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991251" y="4597165"/>
            <a:ext cx="33051" cy="1371600"/>
          </a:xfrm>
          <a:prstGeom prst="line">
            <a:avLst/>
          </a:prstGeom>
          <a:ln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10790" y="5532042"/>
            <a:ext cx="2279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6B6B6B"/>
                </a:solidFill>
              </a:rPr>
              <a:t>High performance controls</a:t>
            </a:r>
            <a:br>
              <a:rPr lang="en-US" sz="1400" dirty="0" smtClean="0">
                <a:solidFill>
                  <a:srgbClr val="6B6B6B"/>
                </a:solidFill>
              </a:rPr>
            </a:br>
            <a:r>
              <a:rPr lang="en-US" sz="1400" dirty="0" smtClean="0">
                <a:solidFill>
                  <a:srgbClr val="6B6B6B"/>
                </a:solidFill>
              </a:rPr>
              <a:t>for distributed applications</a:t>
            </a:r>
            <a:endParaRPr lang="en-US" sz="1400" dirty="0">
              <a:solidFill>
                <a:srgbClr val="6B6B6B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189231" y="5532042"/>
            <a:ext cx="2739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6B6B6B"/>
                </a:solidFill>
              </a:rPr>
              <a:t>Modular Control for high availability &amp; motion applications</a:t>
            </a:r>
            <a:endParaRPr lang="en-US" sz="1400" dirty="0">
              <a:solidFill>
                <a:srgbClr val="6B6B6B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188608" y="5532042"/>
            <a:ext cx="26632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6B6B6B"/>
                </a:solidFill>
              </a:rPr>
              <a:t>Embedded VME architecture for applications with in-rack 3</a:t>
            </a:r>
            <a:r>
              <a:rPr lang="en-US" sz="1400" baseline="30000" dirty="0" smtClean="0">
                <a:solidFill>
                  <a:srgbClr val="6B6B6B"/>
                </a:solidFill>
              </a:rPr>
              <a:t>rd</a:t>
            </a:r>
            <a:r>
              <a:rPr lang="en-US" sz="1400" dirty="0" smtClean="0">
                <a:solidFill>
                  <a:srgbClr val="6B6B6B"/>
                </a:solidFill>
              </a:rPr>
              <a:t> party module integration needs</a:t>
            </a:r>
            <a:endParaRPr lang="en-US" sz="1400" dirty="0">
              <a:solidFill>
                <a:srgbClr val="6B6B6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81348" y="4588525"/>
            <a:ext cx="73702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RXi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964964" y="4588525"/>
            <a:ext cx="9545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RX3i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7740900" y="4588525"/>
            <a:ext cx="9545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RX7i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428625" y="1594068"/>
            <a:ext cx="3848100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>
              <a:spcBef>
                <a:spcPts val="600"/>
              </a:spcBef>
              <a:spcAft>
                <a:spcPts val="0"/>
              </a:spcAft>
              <a:tabLst>
                <a:tab pos="274320" algn="l"/>
              </a:tabLst>
            </a:pPr>
            <a:r>
              <a:rPr lang="en-US" sz="1800" dirty="0" smtClean="0"/>
              <a:t>One software solution </a:t>
            </a:r>
          </a:p>
          <a:p>
            <a:pPr marR="0" lvl="0" algn="ctr">
              <a:spcBef>
                <a:spcPts val="600"/>
              </a:spcBef>
              <a:spcAft>
                <a:spcPts val="0"/>
              </a:spcAft>
              <a:tabLst>
                <a:tab pos="274320" algn="l"/>
              </a:tabLst>
            </a:pP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We use common software across the entire portfolio, so you have a single tool to learn, and your applications port easily between platforms, even between product generations.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7500" y="3977482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Specialized form factors to support a variety of application needs</a:t>
            </a: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8" r="8746" b="8969"/>
          <a:stretch/>
        </p:blipFill>
        <p:spPr bwMode="auto">
          <a:xfrm>
            <a:off x="6583112" y="4535374"/>
            <a:ext cx="1174963" cy="996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4444828"/>
            <a:ext cx="1793543" cy="11777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" t="14448" r="3256" b="4508"/>
          <a:stretch/>
        </p:blipFill>
        <p:spPr>
          <a:xfrm>
            <a:off x="3363384" y="4544128"/>
            <a:ext cx="1601580" cy="92350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786" y="832453"/>
            <a:ext cx="3958031" cy="302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2719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54038" y="6565900"/>
            <a:ext cx="255587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464646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 b="1" dirty="0">
              <a:latin typeface="Arial" pitchFamily="34" charset="0"/>
            </a:endParaRPr>
          </a:p>
        </p:txBody>
      </p:sp>
      <p:pic>
        <p:nvPicPr>
          <p:cNvPr id="19" name="Picture 7" descr="D:\MultiInstance\OfflineTC_BlankControll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363" y="1393558"/>
            <a:ext cx="4114800" cy="3337720"/>
          </a:xfrm>
          <a:prstGeom prst="rect">
            <a:avLst/>
          </a:prstGeom>
          <a:noFill/>
          <a:scene3d>
            <a:camera prst="isometricRightUp"/>
            <a:lightRig rig="soft" dir="t"/>
          </a:scene3d>
          <a:sp3d prstMaterial="flat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D:\MultiInstance\OfflineValidat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83584"/>
            <a:ext cx="4114800" cy="3288986"/>
          </a:xfrm>
          <a:prstGeom prst="rect">
            <a:avLst/>
          </a:prstGeom>
          <a:noFill/>
          <a:scene3d>
            <a:camera prst="isometricRightUp"/>
            <a:lightRig rig="soft" dir="t"/>
          </a:scene3d>
          <a:sp3d prstMaterial="flat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D:\MultiInstance\online_monitor_uploa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460" y="2125428"/>
            <a:ext cx="4114800" cy="3346318"/>
          </a:xfrm>
          <a:prstGeom prst="rect">
            <a:avLst/>
          </a:prstGeom>
          <a:noFill/>
          <a:scene3d>
            <a:camera prst="isometricRightUp"/>
            <a:lightRig rig="soft" dir="t"/>
          </a:scene3d>
          <a:sp3d prstMaterial="flat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D:\MultiInstance\OfflineView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155" y="2336300"/>
            <a:ext cx="4114800" cy="3714615"/>
          </a:xfrm>
          <a:prstGeom prst="rect">
            <a:avLst/>
          </a:prstGeom>
          <a:noFill/>
          <a:scene3d>
            <a:camera prst="isometricRightUp"/>
            <a:lightRig rig="soft" dir="t"/>
          </a:scene3d>
          <a:sp3d prstMaterial="flat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1" descr="D:\MultiInstance\online_Programmer_Status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227" y="2591313"/>
            <a:ext cx="4114800" cy="3641950"/>
          </a:xfrm>
          <a:prstGeom prst="rect">
            <a:avLst/>
          </a:prstGeom>
          <a:noFill/>
          <a:scene3d>
            <a:camera prst="isometricRightUp"/>
            <a:lightRig rig="soft" dir="t"/>
          </a:scene3d>
          <a:sp3d prstMaterial="flat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itle 2"/>
          <p:cNvSpPr txBox="1">
            <a:spLocks/>
          </p:cNvSpPr>
          <p:nvPr/>
        </p:nvSpPr>
        <p:spPr bwMode="auto">
          <a:xfrm>
            <a:off x="344487" y="263525"/>
            <a:ext cx="8799513" cy="139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9pPr>
          </a:lstStyle>
          <a:p>
            <a:r>
              <a:rPr lang="en-US" smtClean="0"/>
              <a:t>Proficy ME 7.6 [Multi-Instance]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8578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MultiInstance\online_DAT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830" y="4325831"/>
            <a:ext cx="1897803" cy="160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MultiInstance\OfflineTC_BlankControll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32" y="961231"/>
            <a:ext cx="2004540" cy="162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MultiInstance\OfflineValidat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32" y="2651889"/>
            <a:ext cx="2004541" cy="160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D:\MultiInstance\OfflineVie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46" y="4325830"/>
            <a:ext cx="1970199" cy="160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D:\MultiInstance\online_monitor_upload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46" y="2651887"/>
            <a:ext cx="1970199" cy="160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D:\MultiInstance\online_Programmer_Status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31" y="4325831"/>
            <a:ext cx="2004541" cy="160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200930" y="1050947"/>
            <a:ext cx="46995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Parallel operations from multiple instances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Online to multiple controllers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Online to the same controller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Validate “A” while working on “B,C,…”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Upload “A” while working on “B,C,…”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Download “A” while working on “B,C,…”</a:t>
            </a:r>
            <a:endParaRPr lang="en-US" sz="1400" dirty="0"/>
          </a:p>
        </p:txBody>
      </p:sp>
      <p:sp>
        <p:nvSpPr>
          <p:cNvPr id="16" name="Title 2"/>
          <p:cNvSpPr txBox="1">
            <a:spLocks/>
          </p:cNvSpPr>
          <p:nvPr/>
        </p:nvSpPr>
        <p:spPr bwMode="auto">
          <a:xfrm>
            <a:off x="344487" y="263525"/>
            <a:ext cx="8799513" cy="139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defRPr sz="5000">
                <a:solidFill>
                  <a:srgbClr val="1E419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9pPr>
          </a:lstStyle>
          <a:p>
            <a:r>
              <a:rPr lang="en-US" sz="4000" dirty="0"/>
              <a:t>Benefits of Multi-Instance</a:t>
            </a:r>
          </a:p>
        </p:txBody>
      </p:sp>
      <p:sp>
        <p:nvSpPr>
          <p:cNvPr id="2" name="Rectangle 1"/>
          <p:cNvSpPr/>
          <p:nvPr/>
        </p:nvSpPr>
        <p:spPr>
          <a:xfrm>
            <a:off x="6166871" y="4542176"/>
            <a:ext cx="3019647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/>
              <a:t>Architecture </a:t>
            </a:r>
            <a:r>
              <a:rPr lang="en-US" sz="1800" dirty="0"/>
              <a:t>enhancements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/>
              <a:t>Allows users to separate targets (reduce tag count)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/>
              <a:t>Paves way for multi-core processing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4232558" y="3083678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dirty="0"/>
              <a:t>Sharing between instances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/>
              <a:t>Drag logic between projects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err="1"/>
              <a:t>Toolchest</a:t>
            </a:r>
            <a:r>
              <a:rPr lang="en-US" sz="1400" dirty="0"/>
              <a:t> changes reflected instantly</a:t>
            </a:r>
          </a:p>
        </p:txBody>
      </p:sp>
    </p:spTree>
    <p:extLst>
      <p:ext uri="{BB962C8B-B14F-4D97-AF65-F5344CB8AC3E}">
        <p14:creationId xmlns:p14="http://schemas.microsoft.com/office/powerpoint/2010/main" val="26626470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Limitations of Multi-Instance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461375"/>
            <a:ext cx="8459788" cy="4237038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/>
              <a:t>Only 1 View/PC </a:t>
            </a:r>
            <a:r>
              <a:rPr lang="en-US" sz="2400" dirty="0" smtClean="0"/>
              <a:t>runtime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/>
              <a:t>Some operations on PC &amp; View are blocking, such as OPC Driver </a:t>
            </a:r>
            <a:r>
              <a:rPr lang="en-US" sz="2400" dirty="0" err="1"/>
              <a:t>config</a:t>
            </a:r>
            <a:r>
              <a:rPr lang="en-US" sz="2400" dirty="0" smtClean="0"/>
              <a:t>.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/>
              <a:t>When Initializing simultaneous starts of PME, they will start in series</a:t>
            </a:r>
            <a:r>
              <a:rPr lang="en-US" sz="2400" dirty="0" smtClean="0"/>
              <a:t>.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/>
              <a:t>Instances are supported but performance will be resource dependent, win7x64 with 8GB RAM is </a:t>
            </a:r>
            <a:r>
              <a:rPr lang="en-US" sz="2400" dirty="0" smtClean="0"/>
              <a:t>recommended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/>
              <a:t>As Instances use a separate memory footprint (you will see multiple frameworx.exe in the task manager)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9727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0647"/>
            <a:ext cx="9144000" cy="59167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style, exceptional power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020862" y="4416359"/>
            <a:ext cx="601645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1E4191"/>
                </a:solidFill>
              </a:rPr>
              <a:t>Designed to communicate</a:t>
            </a:r>
            <a:endParaRPr lang="en-US" sz="1800" dirty="0">
              <a:solidFill>
                <a:srgbClr val="1E4191"/>
              </a:solidFill>
            </a:endParaRPr>
          </a:p>
          <a:p>
            <a:r>
              <a:rPr lang="en-US" sz="1400" dirty="0" smtClean="0">
                <a:solidFill>
                  <a:srgbClr val="7F7F7F"/>
                </a:solidFill>
              </a:rPr>
              <a:t>Ethernet</a:t>
            </a:r>
            <a:r>
              <a:rPr lang="en-US" sz="1400" dirty="0">
                <a:solidFill>
                  <a:srgbClr val="7F7F7F"/>
                </a:solidFill>
              </a:rPr>
              <a:t>, USB, </a:t>
            </a:r>
            <a:r>
              <a:rPr lang="en-US" sz="1400" dirty="0" smtClean="0">
                <a:solidFill>
                  <a:srgbClr val="7F7F7F"/>
                </a:solidFill>
              </a:rPr>
              <a:t>Fieldbus, and </a:t>
            </a:r>
            <a:r>
              <a:rPr lang="en-US" sz="1400" dirty="0">
                <a:solidFill>
                  <a:srgbClr val="7F7F7F"/>
                </a:solidFill>
              </a:rPr>
              <a:t>Serial </a:t>
            </a:r>
            <a:r>
              <a:rPr lang="en-US" sz="1400" dirty="0" smtClean="0">
                <a:solidFill>
                  <a:srgbClr val="7F7F7F"/>
                </a:solidFill>
              </a:rPr>
              <a:t>modules provide multiple ways to communicate to legacy devices or systems.  Distribute I/O racks using gigabit PROFINET for deterministic high speed performance.</a:t>
            </a:r>
          </a:p>
          <a:p>
            <a:endParaRPr lang="en-US" sz="1400" dirty="0" smtClean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8540" y="4414516"/>
            <a:ext cx="2391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1E4191"/>
                </a:solidFill>
              </a:rPr>
              <a:t>Modular power</a:t>
            </a:r>
          </a:p>
          <a:p>
            <a:r>
              <a:rPr lang="en-US" sz="1400" dirty="0" smtClean="0">
                <a:solidFill>
                  <a:srgbClr val="7F7F7F"/>
                </a:solidFill>
              </a:rPr>
              <a:t>Add just the power you need for more processing or simple backup  </a:t>
            </a:r>
            <a:endParaRPr lang="en-US" sz="1400" dirty="0">
              <a:solidFill>
                <a:srgbClr val="7F7F7F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 rot="16200000">
            <a:off x="7997113" y="2740314"/>
            <a:ext cx="101600" cy="8890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790" y="1350693"/>
            <a:ext cx="842441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1E4191"/>
                </a:solidFill>
              </a:rPr>
              <a:t>Multiple modules acting as a single powerful processor</a:t>
            </a:r>
            <a:endParaRPr lang="en-US" sz="1800" dirty="0">
              <a:solidFill>
                <a:srgbClr val="1E4191"/>
              </a:solidFill>
            </a:endParaRPr>
          </a:p>
          <a:p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Powerful CPUs communicate over a wider, faster pipeline in a single rack or distributed racks.  Applications are executed faster thru more parallel processing by intelligent I/O</a:t>
            </a:r>
          </a:p>
        </p:txBody>
      </p:sp>
    </p:spTree>
    <p:extLst>
      <p:ext uri="{BB962C8B-B14F-4D97-AF65-F5344CB8AC3E}">
        <p14:creationId xmlns:p14="http://schemas.microsoft.com/office/powerpoint/2010/main" val="57368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700448" y="979978"/>
            <a:ext cx="7462864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1E4191"/>
                </a:solidFill>
              </a:rPr>
              <a:t>Higher availability – simple, fast and seamless </a:t>
            </a:r>
          </a:p>
          <a:p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Unique reflective memory technology in </a:t>
            </a:r>
            <a:r>
              <a:rPr lang="en-US" sz="1400" dirty="0" err="1" smtClean="0">
                <a:solidFill>
                  <a:srgbClr val="FFFFFF">
                    <a:lumMod val="50000"/>
                  </a:srgbClr>
                </a:solidFill>
              </a:rPr>
              <a:t>PACSystems</a:t>
            </a: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 keep your CPUs synchronized with simple configuration, minimal impact to application performance, and </a:t>
            </a:r>
            <a:r>
              <a:rPr lang="en-US" sz="1400" dirty="0" err="1" smtClean="0">
                <a:solidFill>
                  <a:srgbClr val="FFFFFF">
                    <a:lumMod val="50000"/>
                  </a:srgbClr>
                </a:solidFill>
              </a:rPr>
              <a:t>bumpless</a:t>
            </a: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 switchover in case of failure.  Built in switches and multiple wiring types saves labor and external add-ons.</a:t>
            </a:r>
          </a:p>
          <a:p>
            <a:endParaRPr lang="en-US" sz="1800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42900" y="280989"/>
            <a:ext cx="8459788" cy="577994"/>
          </a:xfrm>
        </p:spPr>
        <p:txBody>
          <a:bodyPr/>
          <a:lstStyle/>
          <a:p>
            <a:r>
              <a:rPr lang="en-US" dirty="0" smtClean="0"/>
              <a:t>Maximize uptime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348702" y="2253628"/>
            <a:ext cx="0" cy="370681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991240" y="2105593"/>
            <a:ext cx="0" cy="461591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242272" y="2253392"/>
            <a:ext cx="0" cy="370681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610740" y="2105593"/>
            <a:ext cx="0" cy="461591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3242272" y="2268630"/>
            <a:ext cx="3106430" cy="2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2983620" y="2120831"/>
            <a:ext cx="3634740" cy="0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4115098" y="2268632"/>
            <a:ext cx="136077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900" dirty="0" smtClean="0">
                <a:solidFill>
                  <a:srgbClr val="6B6B6B"/>
                </a:solidFill>
                <a:latin typeface="GE Inspira Pitch" pitchFamily="34" charset="0"/>
              </a:rPr>
              <a:t>Reflective Memory</a:t>
            </a:r>
            <a:endParaRPr lang="en-US" sz="900" dirty="0">
              <a:solidFill>
                <a:srgbClr val="6B6B6B"/>
              </a:solidFill>
              <a:latin typeface="GE Inspira Pitch" pitchFamily="34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706676" y="3798622"/>
            <a:ext cx="7930194" cy="1004680"/>
          </a:xfrm>
          <a:prstGeom prst="roundRect">
            <a:avLst/>
          </a:prstGeom>
          <a:noFill/>
          <a:ln w="28575" cap="flat" cmpd="sng" algn="ctr">
            <a:solidFill>
              <a:srgbClr val="00CC99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smtClean="0">
              <a:solidFill>
                <a:srgbClr val="1E4191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441780" y="3412837"/>
            <a:ext cx="91127" cy="450881"/>
            <a:chOff x="4311042" y="297261"/>
            <a:chExt cx="91127" cy="450881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4311042" y="324974"/>
              <a:ext cx="0" cy="370682"/>
            </a:xfrm>
            <a:prstGeom prst="line">
              <a:avLst/>
            </a:prstGeom>
            <a:ln w="28575">
              <a:solidFill>
                <a:srgbClr val="00C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4402169" y="324974"/>
              <a:ext cx="0" cy="370682"/>
            </a:xfrm>
            <a:prstGeom prst="line">
              <a:avLst/>
            </a:prstGeom>
            <a:ln w="28575">
              <a:solidFill>
                <a:srgbClr val="00C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ounded Rectangle 22"/>
            <p:cNvSpPr/>
            <p:nvPr/>
          </p:nvSpPr>
          <p:spPr bwMode="auto">
            <a:xfrm>
              <a:off x="4321433" y="297261"/>
              <a:ext cx="66879" cy="450881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mtClean="0">
                <a:solidFill>
                  <a:srgbClr val="1E419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805205" y="3412837"/>
            <a:ext cx="91127" cy="450881"/>
            <a:chOff x="4311042" y="297261"/>
            <a:chExt cx="91127" cy="450881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4311042" y="324974"/>
              <a:ext cx="0" cy="370682"/>
            </a:xfrm>
            <a:prstGeom prst="line">
              <a:avLst/>
            </a:prstGeom>
            <a:ln w="28575">
              <a:solidFill>
                <a:srgbClr val="00C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4402169" y="324974"/>
              <a:ext cx="0" cy="370682"/>
            </a:xfrm>
            <a:prstGeom prst="line">
              <a:avLst/>
            </a:prstGeom>
            <a:ln w="28575">
              <a:solidFill>
                <a:srgbClr val="00C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ounded Rectangle 26"/>
            <p:cNvSpPr/>
            <p:nvPr/>
          </p:nvSpPr>
          <p:spPr bwMode="auto">
            <a:xfrm>
              <a:off x="4321433" y="297261"/>
              <a:ext cx="66879" cy="450881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mtClean="0">
                <a:solidFill>
                  <a:srgbClr val="1E419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603791" y="4775589"/>
            <a:ext cx="91127" cy="450881"/>
            <a:chOff x="4311042" y="297261"/>
            <a:chExt cx="91127" cy="450881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4311042" y="324974"/>
              <a:ext cx="0" cy="370682"/>
            </a:xfrm>
            <a:prstGeom prst="line">
              <a:avLst/>
            </a:prstGeom>
            <a:ln w="28575">
              <a:solidFill>
                <a:srgbClr val="00C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4402169" y="324974"/>
              <a:ext cx="0" cy="370682"/>
            </a:xfrm>
            <a:prstGeom prst="line">
              <a:avLst/>
            </a:prstGeom>
            <a:ln w="28575">
              <a:solidFill>
                <a:srgbClr val="00C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ounded Rectangle 30"/>
            <p:cNvSpPr/>
            <p:nvPr/>
          </p:nvSpPr>
          <p:spPr bwMode="auto">
            <a:xfrm>
              <a:off x="4321433" y="297261"/>
              <a:ext cx="66879" cy="450881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mtClean="0">
                <a:solidFill>
                  <a:srgbClr val="1E4191"/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518355" y="4775589"/>
            <a:ext cx="91127" cy="450881"/>
            <a:chOff x="4311042" y="297261"/>
            <a:chExt cx="91127" cy="450881"/>
          </a:xfrm>
        </p:grpSpPr>
        <p:cxnSp>
          <p:nvCxnSpPr>
            <p:cNvPr id="33" name="Straight Connector 32"/>
            <p:cNvCxnSpPr/>
            <p:nvPr/>
          </p:nvCxnSpPr>
          <p:spPr>
            <a:xfrm>
              <a:off x="4311042" y="324974"/>
              <a:ext cx="0" cy="370682"/>
            </a:xfrm>
            <a:prstGeom prst="line">
              <a:avLst/>
            </a:prstGeom>
            <a:ln w="28575">
              <a:solidFill>
                <a:srgbClr val="00C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4402169" y="324974"/>
              <a:ext cx="0" cy="370682"/>
            </a:xfrm>
            <a:prstGeom prst="line">
              <a:avLst/>
            </a:prstGeom>
            <a:ln w="28575">
              <a:solidFill>
                <a:srgbClr val="00C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ounded Rectangle 34"/>
            <p:cNvSpPr/>
            <p:nvPr/>
          </p:nvSpPr>
          <p:spPr bwMode="auto">
            <a:xfrm>
              <a:off x="4321433" y="297261"/>
              <a:ext cx="66879" cy="450881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mtClean="0">
                <a:solidFill>
                  <a:srgbClr val="1E4191"/>
                </a:solidFill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069237" y="4790233"/>
            <a:ext cx="91127" cy="450881"/>
            <a:chOff x="4311042" y="297261"/>
            <a:chExt cx="91127" cy="450881"/>
          </a:xfrm>
        </p:grpSpPr>
        <p:cxnSp>
          <p:nvCxnSpPr>
            <p:cNvPr id="37" name="Straight Connector 36"/>
            <p:cNvCxnSpPr/>
            <p:nvPr/>
          </p:nvCxnSpPr>
          <p:spPr>
            <a:xfrm>
              <a:off x="4311042" y="324974"/>
              <a:ext cx="0" cy="370682"/>
            </a:xfrm>
            <a:prstGeom prst="line">
              <a:avLst/>
            </a:prstGeom>
            <a:ln w="28575">
              <a:solidFill>
                <a:srgbClr val="00C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4402169" y="324974"/>
              <a:ext cx="0" cy="370682"/>
            </a:xfrm>
            <a:prstGeom prst="line">
              <a:avLst/>
            </a:prstGeom>
            <a:ln w="28575">
              <a:solidFill>
                <a:srgbClr val="00C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ounded Rectangle 38"/>
            <p:cNvSpPr/>
            <p:nvPr/>
          </p:nvSpPr>
          <p:spPr bwMode="auto">
            <a:xfrm>
              <a:off x="4321433" y="297261"/>
              <a:ext cx="66879" cy="450881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mtClean="0">
                <a:solidFill>
                  <a:srgbClr val="1E4191"/>
                </a:solidFill>
              </a:endParaRPr>
            </a:p>
          </p:txBody>
        </p:sp>
      </p:grpSp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9" t="28621" r="7917" b="34030"/>
          <a:stretch/>
        </p:blipFill>
        <p:spPr>
          <a:xfrm>
            <a:off x="4704086" y="2551717"/>
            <a:ext cx="3289232" cy="101865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9" t="28621" r="7917" b="34030"/>
          <a:stretch/>
        </p:blipFill>
        <p:spPr>
          <a:xfrm>
            <a:off x="1346624" y="2567184"/>
            <a:ext cx="3289232" cy="1018655"/>
          </a:xfrm>
          <a:prstGeom prst="rect">
            <a:avLst/>
          </a:prstGeom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522" y="4965895"/>
            <a:ext cx="2165392" cy="989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6" t="28526" r="25524" b="33725"/>
          <a:stretch/>
        </p:blipFill>
        <p:spPr>
          <a:xfrm>
            <a:off x="706675" y="5009953"/>
            <a:ext cx="1766515" cy="937822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6" t="28526" r="25524" b="33725"/>
          <a:stretch/>
        </p:blipFill>
        <p:spPr>
          <a:xfrm>
            <a:off x="3149121" y="5009953"/>
            <a:ext cx="1766515" cy="93782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226" y="4024743"/>
            <a:ext cx="1473164" cy="552437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773663" y="3863718"/>
            <a:ext cx="6328177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1E4191"/>
                </a:solidFill>
              </a:rPr>
              <a:t>Running thru issues</a:t>
            </a:r>
            <a:endParaRPr lang="en-US" sz="1800" dirty="0">
              <a:solidFill>
                <a:srgbClr val="1E4191"/>
              </a:solidFill>
            </a:endParaRPr>
          </a:p>
          <a:p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Ring redundancy minimizes the likelihood and impact of network failures while allowing you to maintain and update the system without stopping the process</a:t>
            </a:r>
            <a:endParaRPr lang="en-US" sz="1400" dirty="0">
              <a:solidFill>
                <a:srgbClr val="FFFFFF">
                  <a:lumMod val="50000"/>
                </a:srgbClr>
              </a:solidFill>
            </a:endParaRPr>
          </a:p>
          <a:p>
            <a:endParaRPr lang="en-US" sz="1800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16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RX7i 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21127">
            <a:off x="2608889" y="2452329"/>
            <a:ext cx="2900809" cy="1635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450458" y="1508174"/>
            <a:ext cx="2857500" cy="4141649"/>
            <a:chOff x="2095500" y="1614854"/>
            <a:chExt cx="2857500" cy="4141649"/>
          </a:xfrm>
        </p:grpSpPr>
        <p:pic>
          <p:nvPicPr>
            <p:cNvPr id="3" name="Picture 10" descr="JUST_XMODS_modifie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00" y="1614854"/>
              <a:ext cx="2857500" cy="4141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10" descr="JUST_XMODS_modified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33" t="22078" r="72333" b="73552"/>
            <a:stretch/>
          </p:blipFill>
          <p:spPr bwMode="auto">
            <a:xfrm>
              <a:off x="2930768" y="2215663"/>
              <a:ext cx="190501" cy="301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2948940" y="307563"/>
            <a:ext cx="6019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 smtClean="0">
                <a:solidFill>
                  <a:srgbClr val="1E4191"/>
                </a:solidFill>
              </a:rPr>
              <a:t>PACSystems</a:t>
            </a:r>
            <a:r>
              <a:rPr lang="en-US" sz="1800" dirty="0" smtClean="0">
                <a:solidFill>
                  <a:srgbClr val="1E4191"/>
                </a:solidFill>
              </a:rPr>
              <a:t> high performance with VME</a:t>
            </a:r>
            <a:endParaRPr lang="en-US" sz="1600" dirty="0" smtClean="0">
              <a:solidFill>
                <a:srgbClr val="FFFFFF">
                  <a:lumMod val="50000"/>
                </a:srgbClr>
              </a:solidFill>
            </a:endParaRPr>
          </a:p>
          <a:p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VME64 rack based control system with high performance CPUs with built in communications. </a:t>
            </a:r>
            <a:r>
              <a:rPr lang="en-US" sz="1400" dirty="0">
                <a:solidFill>
                  <a:srgbClr val="FFFFFF">
                    <a:lumMod val="50000"/>
                  </a:srgbClr>
                </a:solidFill>
              </a:rPr>
              <a:t>Rugged rack package </a:t>
            </a: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excellent for </a:t>
            </a:r>
            <a:r>
              <a:rPr lang="en-US" sz="1400" dirty="0">
                <a:solidFill>
                  <a:srgbClr val="FFFFFF">
                    <a:lumMod val="50000"/>
                  </a:srgbClr>
                </a:solidFill>
              </a:rPr>
              <a:t>high performance data handling using VME high speed I/O and single board </a:t>
            </a: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computers.  Integrate </a:t>
            </a:r>
            <a:r>
              <a:rPr lang="en-US" sz="1400" dirty="0" err="1">
                <a:solidFill>
                  <a:srgbClr val="FFFFFF">
                    <a:lumMod val="50000"/>
                  </a:srgbClr>
                </a:solidFill>
              </a:rPr>
              <a:t>Proficy</a:t>
            </a:r>
            <a:r>
              <a:rPr lang="en-US" sz="1400" dirty="0">
                <a:solidFill>
                  <a:srgbClr val="FFFFFF">
                    <a:lumMod val="50000"/>
                  </a:srgbClr>
                </a:solidFill>
              </a:rPr>
              <a:t> </a:t>
            </a: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software right </a:t>
            </a:r>
            <a:r>
              <a:rPr lang="en-US" sz="1400" dirty="0">
                <a:solidFill>
                  <a:srgbClr val="FFFFFF">
                    <a:lumMod val="50000"/>
                  </a:srgbClr>
                </a:solidFill>
              </a:rPr>
              <a:t>into the system for </a:t>
            </a: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fast </a:t>
            </a:r>
            <a:r>
              <a:rPr lang="en-US" sz="1400" dirty="0">
                <a:solidFill>
                  <a:srgbClr val="FFFFFF">
                    <a:lumMod val="50000"/>
                  </a:srgbClr>
                </a:solidFill>
              </a:rPr>
              <a:t>data collection to make quick </a:t>
            </a:r>
            <a:r>
              <a:rPr lang="en-US" sz="1400" dirty="0" smtClean="0">
                <a:solidFill>
                  <a:srgbClr val="FFFFFF">
                    <a:lumMod val="50000"/>
                  </a:srgbClr>
                </a:solidFill>
              </a:rPr>
              <a:t>decisions, excellent for supervisory control.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2033386"/>
            <a:ext cx="3332494" cy="3422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4904747" y="54497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smtClean="0">
                <a:solidFill>
                  <a:srgbClr val="1E4191"/>
                </a:solidFill>
              </a:rPr>
              <a:t>New RX7i CPU with built in PROFINET</a:t>
            </a:r>
            <a:endParaRPr lang="en-US" sz="1800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54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218" b="94782" l="34233" r="73542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6042" r="27846" b="5223"/>
          <a:stretch/>
        </p:blipFill>
        <p:spPr>
          <a:xfrm>
            <a:off x="418222" y="1034824"/>
            <a:ext cx="865830" cy="3787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81395" y="1578484"/>
            <a:ext cx="63327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</a:rPr>
              <a:t>IC695PGG001 – </a:t>
            </a:r>
            <a:r>
              <a:rPr lang="en-US" sz="1800" dirty="0" err="1" smtClean="0">
                <a:solidFill>
                  <a:srgbClr val="1E4191"/>
                </a:solidFill>
              </a:rPr>
              <a:t>Codeveloped</a:t>
            </a:r>
            <a:r>
              <a:rPr lang="en-US" sz="1800" dirty="0" smtClean="0">
                <a:solidFill>
                  <a:srgbClr val="1E4191"/>
                </a:solidFill>
              </a:rPr>
              <a:t> by </a:t>
            </a:r>
            <a:r>
              <a:rPr lang="en-US" sz="1800" dirty="0" err="1" smtClean="0">
                <a:solidFill>
                  <a:srgbClr val="1E4191"/>
                </a:solidFill>
              </a:rPr>
              <a:t>Hilscher</a:t>
            </a:r>
            <a:r>
              <a:rPr lang="en-US" sz="1800" dirty="0" smtClean="0">
                <a:solidFill>
                  <a:srgbClr val="1E4191"/>
                </a:solidFill>
              </a:rPr>
              <a:t> Sold by GE- IP only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</a:rPr>
              <a:t>Not using PROFINET in name as it requires the product to share the GSDML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</a:rPr>
              <a:t>Built in switch – copper 100 Mb only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</a:rPr>
              <a:t>SD card for Device ID storage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</a:rPr>
              <a:t>Supports one Genius Bus (1</a:t>
            </a:r>
            <a:r>
              <a:rPr lang="en-US" sz="1800" baseline="30000" dirty="0" smtClean="0">
                <a:solidFill>
                  <a:srgbClr val="1E4191"/>
                </a:solidFill>
              </a:rPr>
              <a:t>st</a:t>
            </a:r>
            <a:r>
              <a:rPr lang="en-US" sz="1800" dirty="0" smtClean="0">
                <a:solidFill>
                  <a:srgbClr val="1E4191"/>
                </a:solidFill>
              </a:rPr>
              <a:t> release)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</a:rPr>
              <a:t>Looks like 1 device to PROFINET Controller (PNC), each block looks like a </a:t>
            </a:r>
            <a:r>
              <a:rPr lang="en-US" sz="1800" dirty="0" err="1" smtClean="0">
                <a:solidFill>
                  <a:srgbClr val="1E4191"/>
                </a:solidFill>
              </a:rPr>
              <a:t>submodule</a:t>
            </a:r>
            <a:endParaRPr lang="en-US" sz="1800" dirty="0" smtClean="0">
              <a:solidFill>
                <a:srgbClr val="1E4191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</a:rPr>
              <a:t>Each PNC will support at least 8 Gateways, allowing 32 total Genius Bus systems per </a:t>
            </a:r>
            <a:r>
              <a:rPr lang="en-US" sz="1800" dirty="0" err="1" smtClean="0">
                <a:solidFill>
                  <a:srgbClr val="1E4191"/>
                </a:solidFill>
              </a:rPr>
              <a:t>PACSystems</a:t>
            </a:r>
            <a:endParaRPr lang="en-US" sz="1800" dirty="0" smtClean="0">
              <a:solidFill>
                <a:srgbClr val="1E4191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</a:rPr>
              <a:t>Uses plastic housing of current RX3i LRE module allowing to hang on RX3i rack or mount separately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0761" y="163652"/>
            <a:ext cx="8458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E4191"/>
                </a:solidFill>
              </a:rPr>
              <a:t>Genius Communications Gateway</a:t>
            </a:r>
            <a:endParaRPr lang="en-US" sz="1600" dirty="0">
              <a:solidFill>
                <a:srgbClr val="1E419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96" b="25941"/>
          <a:stretch/>
        </p:blipFill>
        <p:spPr bwMode="auto">
          <a:xfrm>
            <a:off x="357911" y="4815192"/>
            <a:ext cx="1852282" cy="1342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Arrow Connector 10"/>
          <p:cNvCxnSpPr/>
          <p:nvPr/>
        </p:nvCxnSpPr>
        <p:spPr bwMode="auto">
          <a:xfrm>
            <a:off x="1284052" y="4533089"/>
            <a:ext cx="408561" cy="47665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0500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246490" y="3836670"/>
            <a:ext cx="8321248" cy="0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65993" y="3850958"/>
            <a:ext cx="0" cy="741362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836836" y="3111183"/>
            <a:ext cx="0" cy="739775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0" t="29008" r="25633" b="33258"/>
          <a:stretch/>
        </p:blipFill>
        <p:spPr>
          <a:xfrm>
            <a:off x="140761" y="2463453"/>
            <a:ext cx="1901399" cy="969899"/>
          </a:xfrm>
          <a:prstGeom prst="rect">
            <a:avLst/>
          </a:prstGeom>
        </p:spPr>
      </p:pic>
      <p:cxnSp>
        <p:nvCxnSpPr>
          <p:cNvPr id="47" name="Straight Connector 46"/>
          <p:cNvCxnSpPr/>
          <p:nvPr/>
        </p:nvCxnSpPr>
        <p:spPr>
          <a:xfrm>
            <a:off x="2191688" y="1897380"/>
            <a:ext cx="0" cy="195357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910471" y="3094557"/>
            <a:ext cx="0" cy="741363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8118475" y="3094556"/>
            <a:ext cx="0" cy="741363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399506" y="2116608"/>
            <a:ext cx="0" cy="37068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354695" y="3095350"/>
            <a:ext cx="0" cy="741363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042044" y="1968573"/>
            <a:ext cx="0" cy="46159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9" t="28621" r="7917" b="34030"/>
          <a:stretch/>
        </p:blipFill>
        <p:spPr>
          <a:xfrm>
            <a:off x="5754890" y="2414697"/>
            <a:ext cx="3289232" cy="1018655"/>
          </a:xfrm>
          <a:prstGeom prst="rect">
            <a:avLst/>
          </a:prstGeom>
        </p:spPr>
      </p:pic>
      <p:cxnSp>
        <p:nvCxnSpPr>
          <p:cNvPr id="41" name="Straight Connector 40"/>
          <p:cNvCxnSpPr/>
          <p:nvPr/>
        </p:nvCxnSpPr>
        <p:spPr>
          <a:xfrm>
            <a:off x="4293076" y="2116372"/>
            <a:ext cx="0" cy="37068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595771" y="3109539"/>
            <a:ext cx="0" cy="741363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801511" y="3107419"/>
            <a:ext cx="0" cy="741363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014871" y="3109539"/>
            <a:ext cx="0" cy="741363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9" t="28621" r="7917" b="34030"/>
          <a:stretch/>
        </p:blipFill>
        <p:spPr>
          <a:xfrm>
            <a:off x="2397428" y="2430164"/>
            <a:ext cx="3289232" cy="1018655"/>
          </a:xfrm>
          <a:prstGeom prst="rect">
            <a:avLst/>
          </a:prstGeom>
        </p:spPr>
      </p:pic>
      <p:cxnSp>
        <p:nvCxnSpPr>
          <p:cNvPr id="48" name="Straight Connector 47"/>
          <p:cNvCxnSpPr/>
          <p:nvPr/>
        </p:nvCxnSpPr>
        <p:spPr>
          <a:xfrm>
            <a:off x="7661544" y="1968573"/>
            <a:ext cx="0" cy="46159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4293076" y="2131610"/>
            <a:ext cx="3106430" cy="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4034424" y="1983811"/>
            <a:ext cx="363474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5052942" y="3871166"/>
            <a:ext cx="0" cy="101277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4402259" y="3824130"/>
            <a:ext cx="0" cy="101277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5516708" y="3426313"/>
            <a:ext cx="21034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1E4191"/>
                </a:solidFill>
              </a:rPr>
              <a:t>High Availability with PROFINET</a:t>
            </a:r>
            <a:endParaRPr lang="en-US" sz="1100" dirty="0">
              <a:solidFill>
                <a:srgbClr val="1E419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67335" y="3448819"/>
            <a:ext cx="7393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rgbClr val="1E4191"/>
                </a:solidFill>
              </a:rPr>
              <a:t>RX3i PNC</a:t>
            </a:r>
            <a:endParaRPr lang="en-US" sz="1100" dirty="0">
              <a:solidFill>
                <a:srgbClr val="1E419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542099" y="965457"/>
            <a:ext cx="14093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err="1" smtClean="0">
                <a:solidFill>
                  <a:srgbClr val="1E4191"/>
                </a:solidFill>
              </a:rPr>
              <a:t>RXi</a:t>
            </a:r>
            <a:r>
              <a:rPr lang="en-US" sz="1100" dirty="0" smtClean="0">
                <a:solidFill>
                  <a:srgbClr val="1E4191"/>
                </a:solidFill>
              </a:rPr>
              <a:t> with built in PNC</a:t>
            </a:r>
            <a:endParaRPr lang="en-US" sz="1100" dirty="0">
              <a:solidFill>
                <a:srgbClr val="1E4191"/>
              </a:solidFill>
            </a:endParaRPr>
          </a:p>
        </p:txBody>
      </p:sp>
      <p:sp>
        <p:nvSpPr>
          <p:cNvPr id="76" name="TextBox 2"/>
          <p:cNvSpPr txBox="1">
            <a:spLocks noChangeArrowheads="1"/>
          </p:cNvSpPr>
          <p:nvPr/>
        </p:nvSpPr>
        <p:spPr bwMode="auto">
          <a:xfrm>
            <a:off x="5165902" y="2131612"/>
            <a:ext cx="136077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900" dirty="0" smtClean="0">
                <a:solidFill>
                  <a:srgbClr val="C00000"/>
                </a:solidFill>
                <a:latin typeface="GE Inspira Pitch" pitchFamily="34" charset="0"/>
              </a:rPr>
              <a:t>Reflective Memory</a:t>
            </a:r>
            <a:endParaRPr lang="en-US" sz="900" dirty="0">
              <a:solidFill>
                <a:srgbClr val="C00000"/>
              </a:solidFill>
              <a:latin typeface="GE Inspira Pitch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4747" y="163653"/>
            <a:ext cx="812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E4191"/>
                </a:solidFill>
              </a:rPr>
              <a:t>Genius Communications Gateway</a:t>
            </a:r>
            <a:endParaRPr lang="en-US" sz="1600" dirty="0">
              <a:solidFill>
                <a:srgbClr val="1E4191"/>
              </a:solidFill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4" r="9642"/>
          <a:stretch/>
        </p:blipFill>
        <p:spPr bwMode="auto">
          <a:xfrm>
            <a:off x="541543" y="4821942"/>
            <a:ext cx="2330194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04"/>
          <a:stretch/>
        </p:blipFill>
        <p:spPr bwMode="auto">
          <a:xfrm>
            <a:off x="3454400" y="5401925"/>
            <a:ext cx="2984500" cy="10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218" b="94782" l="34233" r="735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6042" r="27846" b="5223"/>
          <a:stretch/>
        </p:blipFill>
        <p:spPr>
          <a:xfrm>
            <a:off x="345665" y="4516806"/>
            <a:ext cx="240656" cy="105284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218" b="94782" l="34233" r="735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6042" r="27846" b="5223"/>
          <a:stretch/>
        </p:blipFill>
        <p:spPr>
          <a:xfrm>
            <a:off x="4295269" y="4377555"/>
            <a:ext cx="240656" cy="105284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218" b="94782" l="34233" r="735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6042" r="27846" b="5223"/>
          <a:stretch/>
        </p:blipFill>
        <p:spPr>
          <a:xfrm>
            <a:off x="4946650" y="4377555"/>
            <a:ext cx="240656" cy="10528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924" y="1165758"/>
            <a:ext cx="1763424" cy="108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22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/>
        </p:nvSpPr>
        <p:spPr bwMode="auto">
          <a:xfrm>
            <a:off x="6823046" y="6267450"/>
            <a:ext cx="2117753" cy="5207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241300" y="6159500"/>
            <a:ext cx="1517970" cy="5207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0700" y1="4582" x2="69400" y2="92629"/>
                        <a14:foregroundMark x1="63100" y1="11952" x2="81100" y2="18127"/>
                        <a14:foregroundMark x1="80900" y1="43227" x2="93000" y2="96614"/>
                        <a14:foregroundMark x1="41900" y1="40438" x2="54300" y2="55378"/>
                        <a14:foregroundMark x1="44100" y1="96016" x2="46300" y2="99402"/>
                        <a14:foregroundMark x1="3900" y1="67530" x2="8000" y2="72908"/>
                        <a14:foregroundMark x1="62000" y1="24900" x2="70100" y2="99402"/>
                        <a14:foregroundMark x1="64900" y1="96614" x2="65300" y2="98008"/>
                        <a14:foregroundMark x1="63200" y1="38247" x2="68900" y2="99801"/>
                        <a14:foregroundMark x1="64500" y1="94223" x2="64600" y2="95618"/>
                        <a14:foregroundMark x1="59800" y1="2590" x2="61900" y2="23904"/>
                        <a14:foregroundMark x1="71800" y1="83665" x2="73800" y2="99801"/>
                        <a14:foregroundMark x1="73000" y1="89243" x2="74300" y2="99801"/>
                        <a14:foregroundMark x1="77200" y1="30677" x2="89000" y2="82669"/>
                        <a14:foregroundMark x1="89400" y1="54183" x2="99900" y2="93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8233"/>
          <a:stretch/>
        </p:blipFill>
        <p:spPr bwMode="auto">
          <a:xfrm>
            <a:off x="0" y="5257937"/>
            <a:ext cx="9144000" cy="1577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77800" y="166688"/>
            <a:ext cx="8459788" cy="998537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9pPr>
          </a:lstStyle>
          <a:p>
            <a:r>
              <a:rPr lang="en-US" dirty="0" smtClean="0">
                <a:latin typeface="GE Inspira Pitch"/>
                <a:cs typeface="GE Inspira Pitch"/>
              </a:rPr>
              <a:t>GEIP global footprint</a:t>
            </a:r>
            <a:endParaRPr lang="en-US" dirty="0">
              <a:latin typeface="GE Inspira Pitch"/>
              <a:cs typeface="GE Inspira Pitch"/>
            </a:endParaRPr>
          </a:p>
        </p:txBody>
      </p:sp>
      <p:sp>
        <p:nvSpPr>
          <p:cNvPr id="4" name="Freeform 2"/>
          <p:cNvSpPr>
            <a:spLocks/>
          </p:cNvSpPr>
          <p:nvPr/>
        </p:nvSpPr>
        <p:spPr bwMode="ltGray">
          <a:xfrm>
            <a:off x="4892675" y="2589213"/>
            <a:ext cx="44450" cy="61912"/>
          </a:xfrm>
          <a:custGeom>
            <a:avLst/>
            <a:gdLst>
              <a:gd name="T0" fmla="*/ 44450 w 23"/>
              <a:gd name="T1" fmla="*/ 3752 h 33"/>
              <a:gd name="T2" fmla="*/ 44450 w 23"/>
              <a:gd name="T3" fmla="*/ 58160 h 33"/>
              <a:gd name="T4" fmla="*/ 28989 w 23"/>
              <a:gd name="T5" fmla="*/ 61912 h 33"/>
              <a:gd name="T6" fmla="*/ 0 w 23"/>
              <a:gd name="T7" fmla="*/ 13133 h 33"/>
              <a:gd name="T8" fmla="*/ 17393 w 23"/>
              <a:gd name="T9" fmla="*/ 0 h 33"/>
              <a:gd name="T10" fmla="*/ 44450 w 23"/>
              <a:gd name="T11" fmla="*/ 3752 h 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" h="33">
                <a:moveTo>
                  <a:pt x="23" y="2"/>
                </a:moveTo>
                <a:lnTo>
                  <a:pt x="23" y="31"/>
                </a:lnTo>
                <a:lnTo>
                  <a:pt x="15" y="33"/>
                </a:lnTo>
                <a:lnTo>
                  <a:pt x="0" y="7"/>
                </a:lnTo>
                <a:lnTo>
                  <a:pt x="9" y="0"/>
                </a:lnTo>
                <a:lnTo>
                  <a:pt x="23" y="2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  <a:lin ang="27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DDDDDD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ltGray">
          <a:xfrm>
            <a:off x="8516938" y="5446713"/>
            <a:ext cx="88900" cy="134937"/>
          </a:xfrm>
          <a:custGeom>
            <a:avLst/>
            <a:gdLst>
              <a:gd name="T0" fmla="*/ 0 w 44"/>
              <a:gd name="T1" fmla="*/ 0 h 75"/>
              <a:gd name="T2" fmla="*/ 20205 w 44"/>
              <a:gd name="T3" fmla="*/ 0 h 75"/>
              <a:gd name="T4" fmla="*/ 40409 w 44"/>
              <a:gd name="T5" fmla="*/ 16192 h 75"/>
              <a:gd name="T6" fmla="*/ 88900 w 44"/>
              <a:gd name="T7" fmla="*/ 16192 h 75"/>
              <a:gd name="T8" fmla="*/ 80818 w 44"/>
              <a:gd name="T9" fmla="*/ 43180 h 75"/>
              <a:gd name="T10" fmla="*/ 88900 w 44"/>
              <a:gd name="T11" fmla="*/ 66569 h 75"/>
              <a:gd name="T12" fmla="*/ 72736 w 44"/>
              <a:gd name="T13" fmla="*/ 66569 h 75"/>
              <a:gd name="T14" fmla="*/ 68695 w 44"/>
              <a:gd name="T15" fmla="*/ 71966 h 75"/>
              <a:gd name="T16" fmla="*/ 60614 w 44"/>
              <a:gd name="T17" fmla="*/ 75565 h 75"/>
              <a:gd name="T18" fmla="*/ 68695 w 44"/>
              <a:gd name="T19" fmla="*/ 134937 h 75"/>
              <a:gd name="T20" fmla="*/ 40409 w 44"/>
              <a:gd name="T21" fmla="*/ 131339 h 75"/>
              <a:gd name="T22" fmla="*/ 16164 w 44"/>
              <a:gd name="T23" fmla="*/ 111548 h 75"/>
              <a:gd name="T24" fmla="*/ 16164 w 44"/>
              <a:gd name="T25" fmla="*/ 71966 h 75"/>
              <a:gd name="T26" fmla="*/ 16164 w 44"/>
              <a:gd name="T27" fmla="*/ 55774 h 75"/>
              <a:gd name="T28" fmla="*/ 0 w 44"/>
              <a:gd name="T29" fmla="*/ 43180 h 75"/>
              <a:gd name="T30" fmla="*/ 0 w 44"/>
              <a:gd name="T31" fmla="*/ 0 h 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4" h="75">
                <a:moveTo>
                  <a:pt x="0" y="0"/>
                </a:moveTo>
                <a:lnTo>
                  <a:pt x="10" y="0"/>
                </a:lnTo>
                <a:lnTo>
                  <a:pt x="20" y="9"/>
                </a:lnTo>
                <a:lnTo>
                  <a:pt x="44" y="9"/>
                </a:lnTo>
                <a:lnTo>
                  <a:pt x="40" y="24"/>
                </a:lnTo>
                <a:lnTo>
                  <a:pt x="44" y="37"/>
                </a:lnTo>
                <a:lnTo>
                  <a:pt x="36" y="37"/>
                </a:lnTo>
                <a:lnTo>
                  <a:pt x="34" y="40"/>
                </a:lnTo>
                <a:lnTo>
                  <a:pt x="30" y="42"/>
                </a:lnTo>
                <a:lnTo>
                  <a:pt x="34" y="75"/>
                </a:lnTo>
                <a:lnTo>
                  <a:pt x="20" y="73"/>
                </a:lnTo>
                <a:lnTo>
                  <a:pt x="8" y="62"/>
                </a:lnTo>
                <a:lnTo>
                  <a:pt x="8" y="40"/>
                </a:lnTo>
                <a:lnTo>
                  <a:pt x="8" y="31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ltGray">
          <a:xfrm>
            <a:off x="8675688" y="4070350"/>
            <a:ext cx="142875" cy="139700"/>
          </a:xfrm>
          <a:custGeom>
            <a:avLst/>
            <a:gdLst>
              <a:gd name="T0" fmla="*/ 24148 w 71"/>
              <a:gd name="T1" fmla="*/ 51940 h 78"/>
              <a:gd name="T2" fmla="*/ 0 w 71"/>
              <a:gd name="T3" fmla="*/ 111044 h 78"/>
              <a:gd name="T4" fmla="*/ 10062 w 71"/>
              <a:gd name="T5" fmla="*/ 134327 h 78"/>
              <a:gd name="T6" fmla="*/ 50308 w 71"/>
              <a:gd name="T7" fmla="*/ 139700 h 78"/>
              <a:gd name="T8" fmla="*/ 84518 w 71"/>
              <a:gd name="T9" fmla="*/ 139700 h 78"/>
              <a:gd name="T10" fmla="*/ 96592 w 71"/>
              <a:gd name="T11" fmla="*/ 114626 h 78"/>
              <a:gd name="T12" fmla="*/ 104641 w 71"/>
              <a:gd name="T13" fmla="*/ 91342 h 78"/>
              <a:gd name="T14" fmla="*/ 142875 w 71"/>
              <a:gd name="T15" fmla="*/ 91342 h 78"/>
              <a:gd name="T16" fmla="*/ 136838 w 71"/>
              <a:gd name="T17" fmla="*/ 55522 h 78"/>
              <a:gd name="T18" fmla="*/ 136838 w 71"/>
              <a:gd name="T19" fmla="*/ 19701 h 78"/>
              <a:gd name="T20" fmla="*/ 98604 w 71"/>
              <a:gd name="T21" fmla="*/ 0 h 78"/>
              <a:gd name="T22" fmla="*/ 92567 w 71"/>
              <a:gd name="T23" fmla="*/ 39403 h 78"/>
              <a:gd name="T24" fmla="*/ 118727 w 71"/>
              <a:gd name="T25" fmla="*/ 64477 h 78"/>
              <a:gd name="T26" fmla="*/ 80493 w 71"/>
              <a:gd name="T27" fmla="*/ 64477 h 78"/>
              <a:gd name="T28" fmla="*/ 68419 w 71"/>
              <a:gd name="T29" fmla="*/ 78805 h 78"/>
              <a:gd name="T30" fmla="*/ 24148 w 71"/>
              <a:gd name="T31" fmla="*/ 51940 h 7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1" h="78">
                <a:moveTo>
                  <a:pt x="12" y="29"/>
                </a:moveTo>
                <a:lnTo>
                  <a:pt x="0" y="62"/>
                </a:lnTo>
                <a:lnTo>
                  <a:pt x="5" y="75"/>
                </a:lnTo>
                <a:lnTo>
                  <a:pt x="25" y="78"/>
                </a:lnTo>
                <a:lnTo>
                  <a:pt x="42" y="78"/>
                </a:lnTo>
                <a:lnTo>
                  <a:pt x="48" y="64"/>
                </a:lnTo>
                <a:lnTo>
                  <a:pt x="52" y="51"/>
                </a:lnTo>
                <a:lnTo>
                  <a:pt x="71" y="51"/>
                </a:lnTo>
                <a:lnTo>
                  <a:pt x="68" y="31"/>
                </a:lnTo>
                <a:lnTo>
                  <a:pt x="68" y="11"/>
                </a:lnTo>
                <a:lnTo>
                  <a:pt x="49" y="0"/>
                </a:lnTo>
                <a:lnTo>
                  <a:pt x="46" y="22"/>
                </a:lnTo>
                <a:lnTo>
                  <a:pt x="59" y="36"/>
                </a:lnTo>
                <a:lnTo>
                  <a:pt x="40" y="36"/>
                </a:lnTo>
                <a:lnTo>
                  <a:pt x="34" y="44"/>
                </a:lnTo>
                <a:lnTo>
                  <a:pt x="12" y="29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ltGray">
          <a:xfrm>
            <a:off x="5334499" y="2863710"/>
            <a:ext cx="147637" cy="125412"/>
          </a:xfrm>
          <a:custGeom>
            <a:avLst/>
            <a:gdLst>
              <a:gd name="T0" fmla="*/ 21946 w 74"/>
              <a:gd name="T1" fmla="*/ 0 h 69"/>
              <a:gd name="T2" fmla="*/ 39902 w 74"/>
              <a:gd name="T3" fmla="*/ 19993 h 69"/>
              <a:gd name="T4" fmla="*/ 57858 w 74"/>
              <a:gd name="T5" fmla="*/ 16358 h 69"/>
              <a:gd name="T6" fmla="*/ 85789 w 74"/>
              <a:gd name="T7" fmla="*/ 19993 h 69"/>
              <a:gd name="T8" fmla="*/ 111725 w 74"/>
              <a:gd name="T9" fmla="*/ 19993 h 69"/>
              <a:gd name="T10" fmla="*/ 123696 w 74"/>
              <a:gd name="T11" fmla="*/ 32716 h 69"/>
              <a:gd name="T12" fmla="*/ 139657 w 74"/>
              <a:gd name="T13" fmla="*/ 59980 h 69"/>
              <a:gd name="T14" fmla="*/ 147637 w 74"/>
              <a:gd name="T15" fmla="*/ 72703 h 69"/>
              <a:gd name="T16" fmla="*/ 113720 w 74"/>
              <a:gd name="T17" fmla="*/ 81790 h 69"/>
              <a:gd name="T18" fmla="*/ 105740 w 74"/>
              <a:gd name="T19" fmla="*/ 89061 h 69"/>
              <a:gd name="T20" fmla="*/ 113720 w 74"/>
              <a:gd name="T21" fmla="*/ 105419 h 69"/>
              <a:gd name="T22" fmla="*/ 113720 w 74"/>
              <a:gd name="T23" fmla="*/ 121777 h 69"/>
              <a:gd name="T24" fmla="*/ 79804 w 74"/>
              <a:gd name="T25" fmla="*/ 105419 h 69"/>
              <a:gd name="T26" fmla="*/ 51872 w 74"/>
              <a:gd name="T27" fmla="*/ 92696 h 69"/>
              <a:gd name="T28" fmla="*/ 39902 w 74"/>
              <a:gd name="T29" fmla="*/ 96331 h 69"/>
              <a:gd name="T30" fmla="*/ 39902 w 74"/>
              <a:gd name="T31" fmla="*/ 121777 h 69"/>
              <a:gd name="T32" fmla="*/ 21946 w 74"/>
              <a:gd name="T33" fmla="*/ 125412 h 69"/>
              <a:gd name="T34" fmla="*/ 11971 w 74"/>
              <a:gd name="T35" fmla="*/ 105419 h 69"/>
              <a:gd name="T36" fmla="*/ 9975 w 74"/>
              <a:gd name="T37" fmla="*/ 81790 h 69"/>
              <a:gd name="T38" fmla="*/ 0 w 74"/>
              <a:gd name="T39" fmla="*/ 76338 h 69"/>
              <a:gd name="T40" fmla="*/ 9975 w 74"/>
              <a:gd name="T41" fmla="*/ 52709 h 69"/>
              <a:gd name="T42" fmla="*/ 23941 w 74"/>
              <a:gd name="T43" fmla="*/ 45439 h 69"/>
              <a:gd name="T44" fmla="*/ 21946 w 74"/>
              <a:gd name="T45" fmla="*/ 0 h 6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74" h="69">
                <a:moveTo>
                  <a:pt x="11" y="0"/>
                </a:moveTo>
                <a:lnTo>
                  <a:pt x="20" y="11"/>
                </a:lnTo>
                <a:lnTo>
                  <a:pt x="29" y="9"/>
                </a:lnTo>
                <a:lnTo>
                  <a:pt x="43" y="11"/>
                </a:lnTo>
                <a:lnTo>
                  <a:pt x="56" y="11"/>
                </a:lnTo>
                <a:lnTo>
                  <a:pt x="62" y="18"/>
                </a:lnTo>
                <a:lnTo>
                  <a:pt x="70" y="33"/>
                </a:lnTo>
                <a:lnTo>
                  <a:pt x="74" y="40"/>
                </a:lnTo>
                <a:lnTo>
                  <a:pt x="57" y="45"/>
                </a:lnTo>
                <a:lnTo>
                  <a:pt x="53" y="49"/>
                </a:lnTo>
                <a:lnTo>
                  <a:pt x="57" y="58"/>
                </a:lnTo>
                <a:lnTo>
                  <a:pt x="57" y="67"/>
                </a:lnTo>
                <a:lnTo>
                  <a:pt x="40" y="58"/>
                </a:lnTo>
                <a:lnTo>
                  <a:pt x="26" y="51"/>
                </a:lnTo>
                <a:lnTo>
                  <a:pt x="20" y="53"/>
                </a:lnTo>
                <a:lnTo>
                  <a:pt x="20" y="67"/>
                </a:lnTo>
                <a:lnTo>
                  <a:pt x="11" y="69"/>
                </a:lnTo>
                <a:lnTo>
                  <a:pt x="6" y="58"/>
                </a:lnTo>
                <a:lnTo>
                  <a:pt x="5" y="45"/>
                </a:lnTo>
                <a:lnTo>
                  <a:pt x="0" y="42"/>
                </a:lnTo>
                <a:lnTo>
                  <a:pt x="5" y="29"/>
                </a:lnTo>
                <a:lnTo>
                  <a:pt x="12" y="25"/>
                </a:lnTo>
                <a:lnTo>
                  <a:pt x="11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ltGray">
          <a:xfrm>
            <a:off x="7737475" y="4392613"/>
            <a:ext cx="1041400" cy="993775"/>
          </a:xfrm>
          <a:custGeom>
            <a:avLst/>
            <a:gdLst>
              <a:gd name="T0" fmla="*/ 805082 w 520"/>
              <a:gd name="T1" fmla="*/ 79071 h 553"/>
              <a:gd name="T2" fmla="*/ 845136 w 520"/>
              <a:gd name="T3" fmla="*/ 115012 h 553"/>
              <a:gd name="T4" fmla="*/ 887193 w 520"/>
              <a:gd name="T5" fmla="*/ 262371 h 553"/>
              <a:gd name="T6" fmla="*/ 983322 w 520"/>
              <a:gd name="T7" fmla="*/ 413324 h 553"/>
              <a:gd name="T8" fmla="*/ 1041400 w 520"/>
              <a:gd name="T9" fmla="*/ 567871 h 553"/>
              <a:gd name="T10" fmla="*/ 999343 w 520"/>
              <a:gd name="T11" fmla="*/ 711636 h 553"/>
              <a:gd name="T12" fmla="*/ 959290 w 520"/>
              <a:gd name="T13" fmla="*/ 803286 h 553"/>
              <a:gd name="T14" fmla="*/ 933255 w 520"/>
              <a:gd name="T15" fmla="*/ 889545 h 553"/>
              <a:gd name="T16" fmla="*/ 909222 w 520"/>
              <a:gd name="T17" fmla="*/ 941660 h 553"/>
              <a:gd name="T18" fmla="*/ 859155 w 520"/>
              <a:gd name="T19" fmla="*/ 977601 h 553"/>
              <a:gd name="T20" fmla="*/ 779047 w 520"/>
              <a:gd name="T21" fmla="*/ 965022 h 553"/>
              <a:gd name="T22" fmla="*/ 698940 w 520"/>
              <a:gd name="T23" fmla="*/ 941660 h 553"/>
              <a:gd name="T24" fmla="*/ 656883 w 520"/>
              <a:gd name="T25" fmla="*/ 885951 h 553"/>
              <a:gd name="T26" fmla="*/ 642864 w 520"/>
              <a:gd name="T27" fmla="*/ 814069 h 553"/>
              <a:gd name="T28" fmla="*/ 616829 w 520"/>
              <a:gd name="T29" fmla="*/ 781722 h 553"/>
              <a:gd name="T30" fmla="*/ 572770 w 520"/>
              <a:gd name="T31" fmla="*/ 787113 h 553"/>
              <a:gd name="T32" fmla="*/ 532716 w 520"/>
              <a:gd name="T33" fmla="*/ 731404 h 553"/>
              <a:gd name="T34" fmla="*/ 498670 w 520"/>
              <a:gd name="T35" fmla="*/ 722419 h 553"/>
              <a:gd name="T36" fmla="*/ 442595 w 520"/>
              <a:gd name="T37" fmla="*/ 731404 h 553"/>
              <a:gd name="T38" fmla="*/ 396533 w 520"/>
              <a:gd name="T39" fmla="*/ 738592 h 553"/>
              <a:gd name="T40" fmla="*/ 356479 w 520"/>
              <a:gd name="T41" fmla="*/ 770939 h 553"/>
              <a:gd name="T42" fmla="*/ 298401 w 520"/>
              <a:gd name="T43" fmla="*/ 794301 h 553"/>
              <a:gd name="T44" fmla="*/ 238320 w 520"/>
              <a:gd name="T45" fmla="*/ 830242 h 553"/>
              <a:gd name="T46" fmla="*/ 208280 w 520"/>
              <a:gd name="T47" fmla="*/ 846416 h 553"/>
              <a:gd name="T48" fmla="*/ 122164 w 520"/>
              <a:gd name="T49" fmla="*/ 837431 h 553"/>
              <a:gd name="T50" fmla="*/ 102137 w 520"/>
              <a:gd name="T51" fmla="*/ 817663 h 553"/>
              <a:gd name="T52" fmla="*/ 102137 w 520"/>
              <a:gd name="T53" fmla="*/ 711636 h 553"/>
              <a:gd name="T54" fmla="*/ 74100 w 520"/>
              <a:gd name="T55" fmla="*/ 646942 h 553"/>
              <a:gd name="T56" fmla="*/ 48065 w 520"/>
              <a:gd name="T57" fmla="*/ 596624 h 553"/>
              <a:gd name="T58" fmla="*/ 10013 w 520"/>
              <a:gd name="T59" fmla="*/ 413324 h 553"/>
              <a:gd name="T60" fmla="*/ 14019 w 520"/>
              <a:gd name="T61" fmla="*/ 354021 h 553"/>
              <a:gd name="T62" fmla="*/ 88118 w 520"/>
              <a:gd name="T63" fmla="*/ 321674 h 553"/>
              <a:gd name="T64" fmla="*/ 142191 w 520"/>
              <a:gd name="T65" fmla="*/ 314486 h 553"/>
              <a:gd name="T66" fmla="*/ 174234 w 520"/>
              <a:gd name="T67" fmla="*/ 298312 h 553"/>
              <a:gd name="T68" fmla="*/ 192258 w 520"/>
              <a:gd name="T69" fmla="*/ 246197 h 553"/>
              <a:gd name="T70" fmla="*/ 186250 w 520"/>
              <a:gd name="T71" fmla="*/ 219242 h 553"/>
              <a:gd name="T72" fmla="*/ 260350 w 520"/>
              <a:gd name="T73" fmla="*/ 147359 h 553"/>
              <a:gd name="T74" fmla="*/ 318428 w 520"/>
              <a:gd name="T75" fmla="*/ 91650 h 553"/>
              <a:gd name="T76" fmla="*/ 372501 w 520"/>
              <a:gd name="T77" fmla="*/ 131185 h 553"/>
              <a:gd name="T78" fmla="*/ 412555 w 520"/>
              <a:gd name="T79" fmla="*/ 88056 h 553"/>
              <a:gd name="T80" fmla="*/ 452608 w 520"/>
              <a:gd name="T81" fmla="*/ 39535 h 553"/>
              <a:gd name="T82" fmla="*/ 494665 w 520"/>
              <a:gd name="T83" fmla="*/ 12579 h 553"/>
              <a:gd name="T84" fmla="*/ 562757 w 520"/>
              <a:gd name="T85" fmla="*/ 19768 h 553"/>
              <a:gd name="T86" fmla="*/ 588792 w 520"/>
              <a:gd name="T87" fmla="*/ 55709 h 553"/>
              <a:gd name="T88" fmla="*/ 588792 w 520"/>
              <a:gd name="T89" fmla="*/ 104230 h 553"/>
              <a:gd name="T90" fmla="*/ 646870 w 520"/>
              <a:gd name="T91" fmla="*/ 183300 h 553"/>
              <a:gd name="T92" fmla="*/ 696937 w 520"/>
              <a:gd name="T93" fmla="*/ 206662 h 553"/>
              <a:gd name="T94" fmla="*/ 736991 w 520"/>
              <a:gd name="T95" fmla="*/ 131185 h 553"/>
              <a:gd name="T96" fmla="*/ 749007 w 520"/>
              <a:gd name="T97" fmla="*/ 0 h 55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20" h="553">
                <a:moveTo>
                  <a:pt x="374" y="0"/>
                </a:moveTo>
                <a:lnTo>
                  <a:pt x="402" y="0"/>
                </a:lnTo>
                <a:lnTo>
                  <a:pt x="402" y="44"/>
                </a:lnTo>
                <a:lnTo>
                  <a:pt x="412" y="58"/>
                </a:lnTo>
                <a:lnTo>
                  <a:pt x="416" y="64"/>
                </a:lnTo>
                <a:lnTo>
                  <a:pt x="422" y="64"/>
                </a:lnTo>
                <a:lnTo>
                  <a:pt x="425" y="73"/>
                </a:lnTo>
                <a:lnTo>
                  <a:pt x="428" y="117"/>
                </a:lnTo>
                <a:lnTo>
                  <a:pt x="443" y="146"/>
                </a:lnTo>
                <a:lnTo>
                  <a:pt x="466" y="188"/>
                </a:lnTo>
                <a:lnTo>
                  <a:pt x="466" y="195"/>
                </a:lnTo>
                <a:lnTo>
                  <a:pt x="491" y="230"/>
                </a:lnTo>
                <a:lnTo>
                  <a:pt x="491" y="237"/>
                </a:lnTo>
                <a:lnTo>
                  <a:pt x="516" y="265"/>
                </a:lnTo>
                <a:lnTo>
                  <a:pt x="520" y="316"/>
                </a:lnTo>
                <a:lnTo>
                  <a:pt x="516" y="363"/>
                </a:lnTo>
                <a:lnTo>
                  <a:pt x="508" y="385"/>
                </a:lnTo>
                <a:lnTo>
                  <a:pt x="499" y="396"/>
                </a:lnTo>
                <a:lnTo>
                  <a:pt x="496" y="418"/>
                </a:lnTo>
                <a:lnTo>
                  <a:pt x="487" y="438"/>
                </a:lnTo>
                <a:lnTo>
                  <a:pt x="479" y="447"/>
                </a:lnTo>
                <a:lnTo>
                  <a:pt x="480" y="453"/>
                </a:lnTo>
                <a:lnTo>
                  <a:pt x="471" y="466"/>
                </a:lnTo>
                <a:lnTo>
                  <a:pt x="466" y="495"/>
                </a:lnTo>
                <a:lnTo>
                  <a:pt x="465" y="511"/>
                </a:lnTo>
                <a:lnTo>
                  <a:pt x="456" y="517"/>
                </a:lnTo>
                <a:lnTo>
                  <a:pt x="454" y="524"/>
                </a:lnTo>
                <a:lnTo>
                  <a:pt x="448" y="537"/>
                </a:lnTo>
                <a:lnTo>
                  <a:pt x="437" y="539"/>
                </a:lnTo>
                <a:lnTo>
                  <a:pt x="429" y="544"/>
                </a:lnTo>
                <a:lnTo>
                  <a:pt x="419" y="553"/>
                </a:lnTo>
                <a:lnTo>
                  <a:pt x="405" y="535"/>
                </a:lnTo>
                <a:lnTo>
                  <a:pt x="389" y="537"/>
                </a:lnTo>
                <a:lnTo>
                  <a:pt x="385" y="537"/>
                </a:lnTo>
                <a:lnTo>
                  <a:pt x="363" y="542"/>
                </a:lnTo>
                <a:lnTo>
                  <a:pt x="349" y="524"/>
                </a:lnTo>
                <a:lnTo>
                  <a:pt x="340" y="506"/>
                </a:lnTo>
                <a:lnTo>
                  <a:pt x="334" y="508"/>
                </a:lnTo>
                <a:lnTo>
                  <a:pt x="328" y="493"/>
                </a:lnTo>
                <a:lnTo>
                  <a:pt x="324" y="480"/>
                </a:lnTo>
                <a:lnTo>
                  <a:pt x="321" y="475"/>
                </a:lnTo>
                <a:lnTo>
                  <a:pt x="321" y="453"/>
                </a:lnTo>
                <a:lnTo>
                  <a:pt x="323" y="440"/>
                </a:lnTo>
                <a:lnTo>
                  <a:pt x="320" y="431"/>
                </a:lnTo>
                <a:lnTo>
                  <a:pt x="308" y="435"/>
                </a:lnTo>
                <a:lnTo>
                  <a:pt x="301" y="438"/>
                </a:lnTo>
                <a:lnTo>
                  <a:pt x="291" y="438"/>
                </a:lnTo>
                <a:lnTo>
                  <a:pt x="286" y="438"/>
                </a:lnTo>
                <a:lnTo>
                  <a:pt x="281" y="438"/>
                </a:lnTo>
                <a:lnTo>
                  <a:pt x="274" y="424"/>
                </a:lnTo>
                <a:lnTo>
                  <a:pt x="266" y="407"/>
                </a:lnTo>
                <a:lnTo>
                  <a:pt x="264" y="409"/>
                </a:lnTo>
                <a:lnTo>
                  <a:pt x="250" y="409"/>
                </a:lnTo>
                <a:lnTo>
                  <a:pt x="249" y="402"/>
                </a:lnTo>
                <a:lnTo>
                  <a:pt x="241" y="409"/>
                </a:lnTo>
                <a:lnTo>
                  <a:pt x="233" y="407"/>
                </a:lnTo>
                <a:lnTo>
                  <a:pt x="221" y="407"/>
                </a:lnTo>
                <a:lnTo>
                  <a:pt x="213" y="402"/>
                </a:lnTo>
                <a:lnTo>
                  <a:pt x="210" y="409"/>
                </a:lnTo>
                <a:lnTo>
                  <a:pt x="198" y="411"/>
                </a:lnTo>
                <a:lnTo>
                  <a:pt x="195" y="407"/>
                </a:lnTo>
                <a:lnTo>
                  <a:pt x="187" y="418"/>
                </a:lnTo>
                <a:lnTo>
                  <a:pt x="178" y="429"/>
                </a:lnTo>
                <a:lnTo>
                  <a:pt x="172" y="429"/>
                </a:lnTo>
                <a:lnTo>
                  <a:pt x="162" y="442"/>
                </a:lnTo>
                <a:lnTo>
                  <a:pt x="149" y="442"/>
                </a:lnTo>
                <a:lnTo>
                  <a:pt x="138" y="447"/>
                </a:lnTo>
                <a:lnTo>
                  <a:pt x="125" y="453"/>
                </a:lnTo>
                <a:lnTo>
                  <a:pt x="119" y="462"/>
                </a:lnTo>
                <a:lnTo>
                  <a:pt x="115" y="460"/>
                </a:lnTo>
                <a:lnTo>
                  <a:pt x="110" y="469"/>
                </a:lnTo>
                <a:lnTo>
                  <a:pt x="104" y="471"/>
                </a:lnTo>
                <a:lnTo>
                  <a:pt x="96" y="482"/>
                </a:lnTo>
                <a:lnTo>
                  <a:pt x="71" y="482"/>
                </a:lnTo>
                <a:lnTo>
                  <a:pt x="61" y="466"/>
                </a:lnTo>
                <a:lnTo>
                  <a:pt x="59" y="460"/>
                </a:lnTo>
                <a:lnTo>
                  <a:pt x="56" y="466"/>
                </a:lnTo>
                <a:lnTo>
                  <a:pt x="51" y="455"/>
                </a:lnTo>
                <a:lnTo>
                  <a:pt x="53" y="427"/>
                </a:lnTo>
                <a:lnTo>
                  <a:pt x="56" y="409"/>
                </a:lnTo>
                <a:lnTo>
                  <a:pt x="51" y="396"/>
                </a:lnTo>
                <a:lnTo>
                  <a:pt x="47" y="382"/>
                </a:lnTo>
                <a:lnTo>
                  <a:pt x="45" y="367"/>
                </a:lnTo>
                <a:lnTo>
                  <a:pt x="37" y="360"/>
                </a:lnTo>
                <a:lnTo>
                  <a:pt x="36" y="358"/>
                </a:lnTo>
                <a:lnTo>
                  <a:pt x="34" y="352"/>
                </a:lnTo>
                <a:lnTo>
                  <a:pt x="24" y="332"/>
                </a:lnTo>
                <a:lnTo>
                  <a:pt x="10" y="283"/>
                </a:lnTo>
                <a:lnTo>
                  <a:pt x="5" y="250"/>
                </a:lnTo>
                <a:lnTo>
                  <a:pt x="5" y="230"/>
                </a:lnTo>
                <a:lnTo>
                  <a:pt x="0" y="223"/>
                </a:lnTo>
                <a:lnTo>
                  <a:pt x="2" y="206"/>
                </a:lnTo>
                <a:lnTo>
                  <a:pt x="7" y="197"/>
                </a:lnTo>
                <a:lnTo>
                  <a:pt x="24" y="173"/>
                </a:lnTo>
                <a:lnTo>
                  <a:pt x="41" y="175"/>
                </a:lnTo>
                <a:lnTo>
                  <a:pt x="44" y="179"/>
                </a:lnTo>
                <a:lnTo>
                  <a:pt x="65" y="179"/>
                </a:lnTo>
                <a:lnTo>
                  <a:pt x="67" y="173"/>
                </a:lnTo>
                <a:lnTo>
                  <a:pt x="71" y="175"/>
                </a:lnTo>
                <a:lnTo>
                  <a:pt x="78" y="168"/>
                </a:lnTo>
                <a:lnTo>
                  <a:pt x="82" y="170"/>
                </a:lnTo>
                <a:lnTo>
                  <a:pt x="87" y="166"/>
                </a:lnTo>
                <a:lnTo>
                  <a:pt x="85" y="159"/>
                </a:lnTo>
                <a:lnTo>
                  <a:pt x="90" y="144"/>
                </a:lnTo>
                <a:lnTo>
                  <a:pt x="96" y="137"/>
                </a:lnTo>
                <a:lnTo>
                  <a:pt x="93" y="133"/>
                </a:lnTo>
                <a:lnTo>
                  <a:pt x="96" y="128"/>
                </a:lnTo>
                <a:lnTo>
                  <a:pt x="93" y="122"/>
                </a:lnTo>
                <a:lnTo>
                  <a:pt x="102" y="111"/>
                </a:lnTo>
                <a:lnTo>
                  <a:pt x="116" y="108"/>
                </a:lnTo>
                <a:lnTo>
                  <a:pt x="130" y="82"/>
                </a:lnTo>
                <a:lnTo>
                  <a:pt x="147" y="60"/>
                </a:lnTo>
                <a:lnTo>
                  <a:pt x="155" y="58"/>
                </a:lnTo>
                <a:lnTo>
                  <a:pt x="159" y="51"/>
                </a:lnTo>
                <a:lnTo>
                  <a:pt x="167" y="51"/>
                </a:lnTo>
                <a:lnTo>
                  <a:pt x="181" y="71"/>
                </a:lnTo>
                <a:lnTo>
                  <a:pt x="186" y="73"/>
                </a:lnTo>
                <a:lnTo>
                  <a:pt x="190" y="64"/>
                </a:lnTo>
                <a:lnTo>
                  <a:pt x="199" y="51"/>
                </a:lnTo>
                <a:lnTo>
                  <a:pt x="206" y="49"/>
                </a:lnTo>
                <a:lnTo>
                  <a:pt x="212" y="31"/>
                </a:lnTo>
                <a:lnTo>
                  <a:pt x="218" y="29"/>
                </a:lnTo>
                <a:lnTo>
                  <a:pt x="226" y="22"/>
                </a:lnTo>
                <a:lnTo>
                  <a:pt x="233" y="16"/>
                </a:lnTo>
                <a:lnTo>
                  <a:pt x="241" y="16"/>
                </a:lnTo>
                <a:lnTo>
                  <a:pt x="247" y="7"/>
                </a:lnTo>
                <a:lnTo>
                  <a:pt x="257" y="7"/>
                </a:lnTo>
                <a:lnTo>
                  <a:pt x="267" y="7"/>
                </a:lnTo>
                <a:lnTo>
                  <a:pt x="281" y="11"/>
                </a:lnTo>
                <a:lnTo>
                  <a:pt x="291" y="20"/>
                </a:lnTo>
                <a:lnTo>
                  <a:pt x="292" y="27"/>
                </a:lnTo>
                <a:lnTo>
                  <a:pt x="294" y="31"/>
                </a:lnTo>
                <a:lnTo>
                  <a:pt x="295" y="42"/>
                </a:lnTo>
                <a:lnTo>
                  <a:pt x="294" y="47"/>
                </a:lnTo>
                <a:lnTo>
                  <a:pt x="294" y="58"/>
                </a:lnTo>
                <a:lnTo>
                  <a:pt x="292" y="64"/>
                </a:lnTo>
                <a:lnTo>
                  <a:pt x="315" y="89"/>
                </a:lnTo>
                <a:lnTo>
                  <a:pt x="323" y="102"/>
                </a:lnTo>
                <a:lnTo>
                  <a:pt x="332" y="106"/>
                </a:lnTo>
                <a:lnTo>
                  <a:pt x="341" y="113"/>
                </a:lnTo>
                <a:lnTo>
                  <a:pt x="348" y="115"/>
                </a:lnTo>
                <a:lnTo>
                  <a:pt x="357" y="108"/>
                </a:lnTo>
                <a:lnTo>
                  <a:pt x="365" y="89"/>
                </a:lnTo>
                <a:lnTo>
                  <a:pt x="368" y="73"/>
                </a:lnTo>
                <a:lnTo>
                  <a:pt x="371" y="42"/>
                </a:lnTo>
                <a:lnTo>
                  <a:pt x="374" y="29"/>
                </a:lnTo>
                <a:lnTo>
                  <a:pt x="374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ltGray">
          <a:xfrm>
            <a:off x="7493000" y="4181475"/>
            <a:ext cx="576263" cy="133350"/>
          </a:xfrm>
          <a:custGeom>
            <a:avLst/>
            <a:gdLst>
              <a:gd name="T0" fmla="*/ 44020 w 288"/>
              <a:gd name="T1" fmla="*/ 19558 h 75"/>
              <a:gd name="T2" fmla="*/ 116053 w 288"/>
              <a:gd name="T3" fmla="*/ 19558 h 75"/>
              <a:gd name="T4" fmla="*/ 158072 w 288"/>
              <a:gd name="T5" fmla="*/ 23114 h 75"/>
              <a:gd name="T6" fmla="*/ 196089 w 288"/>
              <a:gd name="T7" fmla="*/ 62230 h 75"/>
              <a:gd name="T8" fmla="*/ 230105 w 288"/>
              <a:gd name="T9" fmla="*/ 71120 h 75"/>
              <a:gd name="T10" fmla="*/ 282129 w 288"/>
              <a:gd name="T11" fmla="*/ 87122 h 75"/>
              <a:gd name="T12" fmla="*/ 312142 w 288"/>
              <a:gd name="T13" fmla="*/ 94234 h 75"/>
              <a:gd name="T14" fmla="*/ 326149 w 288"/>
              <a:gd name="T15" fmla="*/ 62230 h 75"/>
              <a:gd name="T16" fmla="*/ 392179 w 288"/>
              <a:gd name="T17" fmla="*/ 71120 h 75"/>
              <a:gd name="T18" fmla="*/ 442202 w 288"/>
              <a:gd name="T19" fmla="*/ 81788 h 75"/>
              <a:gd name="T20" fmla="*/ 476217 w 288"/>
              <a:gd name="T21" fmla="*/ 87122 h 75"/>
              <a:gd name="T22" fmla="*/ 500228 w 288"/>
              <a:gd name="T23" fmla="*/ 71120 h 75"/>
              <a:gd name="T24" fmla="*/ 542247 w 288"/>
              <a:gd name="T25" fmla="*/ 62230 h 75"/>
              <a:gd name="T26" fmla="*/ 576263 w 288"/>
              <a:gd name="T27" fmla="*/ 55118 h 75"/>
              <a:gd name="T28" fmla="*/ 566258 w 288"/>
              <a:gd name="T29" fmla="*/ 94234 h 75"/>
              <a:gd name="T30" fmla="*/ 542247 w 288"/>
              <a:gd name="T31" fmla="*/ 106680 h 75"/>
              <a:gd name="T32" fmla="*/ 522238 w 288"/>
              <a:gd name="T33" fmla="*/ 110236 h 75"/>
              <a:gd name="T34" fmla="*/ 498227 w 288"/>
              <a:gd name="T35" fmla="*/ 122682 h 75"/>
              <a:gd name="T36" fmla="*/ 474216 w 288"/>
              <a:gd name="T37" fmla="*/ 122682 h 75"/>
              <a:gd name="T38" fmla="*/ 452206 w 288"/>
              <a:gd name="T39" fmla="*/ 126238 h 75"/>
              <a:gd name="T40" fmla="*/ 418191 w 288"/>
              <a:gd name="T41" fmla="*/ 133350 h 75"/>
              <a:gd name="T42" fmla="*/ 396181 w 288"/>
              <a:gd name="T43" fmla="*/ 106680 h 75"/>
              <a:gd name="T44" fmla="*/ 372170 w 288"/>
              <a:gd name="T45" fmla="*/ 133350 h 75"/>
              <a:gd name="T46" fmla="*/ 338154 w 288"/>
              <a:gd name="T47" fmla="*/ 106680 h 75"/>
              <a:gd name="T48" fmla="*/ 318145 w 288"/>
              <a:gd name="T49" fmla="*/ 110236 h 75"/>
              <a:gd name="T50" fmla="*/ 292133 w 288"/>
              <a:gd name="T51" fmla="*/ 122682 h 75"/>
              <a:gd name="T52" fmla="*/ 264121 w 288"/>
              <a:gd name="T53" fmla="*/ 113792 h 75"/>
              <a:gd name="T54" fmla="*/ 232106 w 288"/>
              <a:gd name="T55" fmla="*/ 110236 h 75"/>
              <a:gd name="T56" fmla="*/ 202092 w 288"/>
              <a:gd name="T57" fmla="*/ 122682 h 75"/>
              <a:gd name="T58" fmla="*/ 162074 w 288"/>
              <a:gd name="T59" fmla="*/ 103124 h 75"/>
              <a:gd name="T60" fmla="*/ 106048 w 288"/>
              <a:gd name="T61" fmla="*/ 90678 h 75"/>
              <a:gd name="T62" fmla="*/ 66030 w 288"/>
              <a:gd name="T63" fmla="*/ 78232 h 75"/>
              <a:gd name="T64" fmla="*/ 26012 w 288"/>
              <a:gd name="T65" fmla="*/ 58674 h 75"/>
              <a:gd name="T66" fmla="*/ 4002 w 288"/>
              <a:gd name="T67" fmla="*/ 51562 h 75"/>
              <a:gd name="T68" fmla="*/ 0 w 288"/>
              <a:gd name="T69" fmla="*/ 0 h 7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88" h="75">
                <a:moveTo>
                  <a:pt x="0" y="0"/>
                </a:moveTo>
                <a:lnTo>
                  <a:pt x="22" y="11"/>
                </a:lnTo>
                <a:lnTo>
                  <a:pt x="41" y="11"/>
                </a:lnTo>
                <a:lnTo>
                  <a:pt x="58" y="11"/>
                </a:lnTo>
                <a:lnTo>
                  <a:pt x="70" y="11"/>
                </a:lnTo>
                <a:lnTo>
                  <a:pt x="79" y="13"/>
                </a:lnTo>
                <a:lnTo>
                  <a:pt x="92" y="20"/>
                </a:lnTo>
                <a:lnTo>
                  <a:pt x="98" y="35"/>
                </a:lnTo>
                <a:lnTo>
                  <a:pt x="104" y="42"/>
                </a:lnTo>
                <a:lnTo>
                  <a:pt x="115" y="40"/>
                </a:lnTo>
                <a:lnTo>
                  <a:pt x="127" y="40"/>
                </a:lnTo>
                <a:lnTo>
                  <a:pt x="141" y="49"/>
                </a:lnTo>
                <a:lnTo>
                  <a:pt x="150" y="53"/>
                </a:lnTo>
                <a:lnTo>
                  <a:pt x="156" y="53"/>
                </a:lnTo>
                <a:lnTo>
                  <a:pt x="158" y="42"/>
                </a:lnTo>
                <a:lnTo>
                  <a:pt x="163" y="35"/>
                </a:lnTo>
                <a:lnTo>
                  <a:pt x="181" y="40"/>
                </a:lnTo>
                <a:lnTo>
                  <a:pt x="196" y="40"/>
                </a:lnTo>
                <a:lnTo>
                  <a:pt x="210" y="40"/>
                </a:lnTo>
                <a:lnTo>
                  <a:pt x="221" y="46"/>
                </a:lnTo>
                <a:lnTo>
                  <a:pt x="227" y="51"/>
                </a:lnTo>
                <a:lnTo>
                  <a:pt x="238" y="49"/>
                </a:lnTo>
                <a:lnTo>
                  <a:pt x="246" y="44"/>
                </a:lnTo>
                <a:lnTo>
                  <a:pt x="250" y="40"/>
                </a:lnTo>
                <a:lnTo>
                  <a:pt x="263" y="40"/>
                </a:lnTo>
                <a:lnTo>
                  <a:pt x="271" y="35"/>
                </a:lnTo>
                <a:lnTo>
                  <a:pt x="281" y="31"/>
                </a:lnTo>
                <a:lnTo>
                  <a:pt x="288" y="31"/>
                </a:lnTo>
                <a:lnTo>
                  <a:pt x="286" y="46"/>
                </a:lnTo>
                <a:lnTo>
                  <a:pt x="283" y="53"/>
                </a:lnTo>
                <a:lnTo>
                  <a:pt x="277" y="60"/>
                </a:lnTo>
                <a:lnTo>
                  <a:pt x="271" y="60"/>
                </a:lnTo>
                <a:lnTo>
                  <a:pt x="269" y="60"/>
                </a:lnTo>
                <a:lnTo>
                  <a:pt x="261" y="62"/>
                </a:lnTo>
                <a:lnTo>
                  <a:pt x="255" y="71"/>
                </a:lnTo>
                <a:lnTo>
                  <a:pt x="249" y="69"/>
                </a:lnTo>
                <a:lnTo>
                  <a:pt x="243" y="64"/>
                </a:lnTo>
                <a:lnTo>
                  <a:pt x="237" y="69"/>
                </a:lnTo>
                <a:lnTo>
                  <a:pt x="230" y="71"/>
                </a:lnTo>
                <a:lnTo>
                  <a:pt x="226" y="71"/>
                </a:lnTo>
                <a:lnTo>
                  <a:pt x="221" y="75"/>
                </a:lnTo>
                <a:lnTo>
                  <a:pt x="209" y="75"/>
                </a:lnTo>
                <a:lnTo>
                  <a:pt x="204" y="69"/>
                </a:lnTo>
                <a:lnTo>
                  <a:pt x="198" y="60"/>
                </a:lnTo>
                <a:lnTo>
                  <a:pt x="190" y="69"/>
                </a:lnTo>
                <a:lnTo>
                  <a:pt x="186" y="75"/>
                </a:lnTo>
                <a:lnTo>
                  <a:pt x="179" y="75"/>
                </a:lnTo>
                <a:lnTo>
                  <a:pt x="169" y="60"/>
                </a:lnTo>
                <a:lnTo>
                  <a:pt x="166" y="62"/>
                </a:lnTo>
                <a:lnTo>
                  <a:pt x="159" y="62"/>
                </a:lnTo>
                <a:lnTo>
                  <a:pt x="155" y="71"/>
                </a:lnTo>
                <a:lnTo>
                  <a:pt x="146" y="69"/>
                </a:lnTo>
                <a:lnTo>
                  <a:pt x="136" y="69"/>
                </a:lnTo>
                <a:lnTo>
                  <a:pt x="132" y="64"/>
                </a:lnTo>
                <a:lnTo>
                  <a:pt x="125" y="60"/>
                </a:lnTo>
                <a:lnTo>
                  <a:pt x="116" y="62"/>
                </a:lnTo>
                <a:lnTo>
                  <a:pt x="107" y="71"/>
                </a:lnTo>
                <a:lnTo>
                  <a:pt x="101" y="69"/>
                </a:lnTo>
                <a:lnTo>
                  <a:pt x="92" y="64"/>
                </a:lnTo>
                <a:lnTo>
                  <a:pt x="81" y="58"/>
                </a:lnTo>
                <a:lnTo>
                  <a:pt x="71" y="58"/>
                </a:lnTo>
                <a:lnTo>
                  <a:pt x="53" y="51"/>
                </a:lnTo>
                <a:lnTo>
                  <a:pt x="41" y="46"/>
                </a:lnTo>
                <a:lnTo>
                  <a:pt x="33" y="44"/>
                </a:lnTo>
                <a:lnTo>
                  <a:pt x="21" y="42"/>
                </a:lnTo>
                <a:lnTo>
                  <a:pt x="13" y="33"/>
                </a:lnTo>
                <a:lnTo>
                  <a:pt x="5" y="31"/>
                </a:lnTo>
                <a:lnTo>
                  <a:pt x="2" y="29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ltGray">
          <a:xfrm>
            <a:off x="7808913" y="3914775"/>
            <a:ext cx="260350" cy="258763"/>
          </a:xfrm>
          <a:custGeom>
            <a:avLst/>
            <a:gdLst>
              <a:gd name="T0" fmla="*/ 126170 w 130"/>
              <a:gd name="T1" fmla="*/ 3594 h 144"/>
              <a:gd name="T2" fmla="*/ 216291 w 130"/>
              <a:gd name="T3" fmla="*/ 0 h 144"/>
              <a:gd name="T4" fmla="*/ 232312 w 130"/>
              <a:gd name="T5" fmla="*/ 32345 h 144"/>
              <a:gd name="T6" fmla="*/ 206277 w 130"/>
              <a:gd name="T7" fmla="*/ 52112 h 144"/>
              <a:gd name="T8" fmla="*/ 200269 w 130"/>
              <a:gd name="T9" fmla="*/ 68285 h 144"/>
              <a:gd name="T10" fmla="*/ 182245 w 130"/>
              <a:gd name="T11" fmla="*/ 88051 h 144"/>
              <a:gd name="T12" fmla="*/ 160215 w 130"/>
              <a:gd name="T13" fmla="*/ 91645 h 144"/>
              <a:gd name="T14" fmla="*/ 138186 w 130"/>
              <a:gd name="T15" fmla="*/ 79066 h 144"/>
              <a:gd name="T16" fmla="*/ 114153 w 130"/>
              <a:gd name="T17" fmla="*/ 52112 h 144"/>
              <a:gd name="T18" fmla="*/ 84113 w 130"/>
              <a:gd name="T19" fmla="*/ 52112 h 144"/>
              <a:gd name="T20" fmla="*/ 80108 w 130"/>
              <a:gd name="T21" fmla="*/ 91645 h 144"/>
              <a:gd name="T22" fmla="*/ 84113 w 130"/>
              <a:gd name="T23" fmla="*/ 115006 h 144"/>
              <a:gd name="T24" fmla="*/ 114153 w 130"/>
              <a:gd name="T25" fmla="*/ 98833 h 144"/>
              <a:gd name="T26" fmla="*/ 136183 w 130"/>
              <a:gd name="T27" fmla="*/ 107818 h 144"/>
              <a:gd name="T28" fmla="*/ 130175 w 130"/>
              <a:gd name="T29" fmla="*/ 131178 h 144"/>
              <a:gd name="T30" fmla="*/ 126170 w 130"/>
              <a:gd name="T31" fmla="*/ 147351 h 144"/>
              <a:gd name="T32" fmla="*/ 130175 w 130"/>
              <a:gd name="T33" fmla="*/ 170712 h 144"/>
              <a:gd name="T34" fmla="*/ 144194 w 130"/>
              <a:gd name="T35" fmla="*/ 183290 h 144"/>
              <a:gd name="T36" fmla="*/ 138186 w 130"/>
              <a:gd name="T37" fmla="*/ 210245 h 144"/>
              <a:gd name="T38" fmla="*/ 130175 w 130"/>
              <a:gd name="T39" fmla="*/ 242590 h 144"/>
              <a:gd name="T40" fmla="*/ 108145 w 130"/>
              <a:gd name="T41" fmla="*/ 249778 h 144"/>
              <a:gd name="T42" fmla="*/ 98132 w 130"/>
              <a:gd name="T43" fmla="*/ 233605 h 144"/>
              <a:gd name="T44" fmla="*/ 86116 w 130"/>
              <a:gd name="T45" fmla="*/ 199463 h 144"/>
              <a:gd name="T46" fmla="*/ 86116 w 130"/>
              <a:gd name="T47" fmla="*/ 163524 h 144"/>
              <a:gd name="T48" fmla="*/ 56075 w 130"/>
              <a:gd name="T49" fmla="*/ 163524 h 144"/>
              <a:gd name="T50" fmla="*/ 36048 w 130"/>
              <a:gd name="T51" fmla="*/ 167118 h 144"/>
              <a:gd name="T52" fmla="*/ 62083 w 130"/>
              <a:gd name="T53" fmla="*/ 183290 h 144"/>
              <a:gd name="T54" fmla="*/ 74100 w 130"/>
              <a:gd name="T55" fmla="*/ 206651 h 144"/>
              <a:gd name="T56" fmla="*/ 64086 w 130"/>
              <a:gd name="T57" fmla="*/ 238996 h 144"/>
              <a:gd name="T58" fmla="*/ 46062 w 130"/>
              <a:gd name="T59" fmla="*/ 258763 h 144"/>
              <a:gd name="T60" fmla="*/ 46062 w 130"/>
              <a:gd name="T61" fmla="*/ 233605 h 144"/>
              <a:gd name="T62" fmla="*/ 34046 w 130"/>
              <a:gd name="T63" fmla="*/ 206651 h 144"/>
              <a:gd name="T64" fmla="*/ 16022 w 130"/>
              <a:gd name="T65" fmla="*/ 183290 h 144"/>
              <a:gd name="T66" fmla="*/ 2003 w 130"/>
              <a:gd name="T67" fmla="*/ 154539 h 144"/>
              <a:gd name="T68" fmla="*/ 24032 w 130"/>
              <a:gd name="T69" fmla="*/ 123991 h 144"/>
              <a:gd name="T70" fmla="*/ 36048 w 130"/>
              <a:gd name="T71" fmla="*/ 82660 h 144"/>
              <a:gd name="T72" fmla="*/ 40054 w 130"/>
              <a:gd name="T73" fmla="*/ 55706 h 144"/>
              <a:gd name="T74" fmla="*/ 36048 w 130"/>
              <a:gd name="T75" fmla="*/ 32345 h 14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0" h="144">
                <a:moveTo>
                  <a:pt x="32" y="0"/>
                </a:moveTo>
                <a:lnTo>
                  <a:pt x="63" y="2"/>
                </a:lnTo>
                <a:lnTo>
                  <a:pt x="92" y="2"/>
                </a:lnTo>
                <a:lnTo>
                  <a:pt x="108" y="0"/>
                </a:lnTo>
                <a:lnTo>
                  <a:pt x="130" y="13"/>
                </a:lnTo>
                <a:lnTo>
                  <a:pt x="116" y="18"/>
                </a:lnTo>
                <a:lnTo>
                  <a:pt x="108" y="24"/>
                </a:lnTo>
                <a:lnTo>
                  <a:pt x="103" y="29"/>
                </a:lnTo>
                <a:lnTo>
                  <a:pt x="100" y="33"/>
                </a:lnTo>
                <a:lnTo>
                  <a:pt x="100" y="38"/>
                </a:lnTo>
                <a:lnTo>
                  <a:pt x="100" y="44"/>
                </a:lnTo>
                <a:lnTo>
                  <a:pt x="91" y="49"/>
                </a:lnTo>
                <a:lnTo>
                  <a:pt x="83" y="49"/>
                </a:lnTo>
                <a:lnTo>
                  <a:pt x="80" y="51"/>
                </a:lnTo>
                <a:lnTo>
                  <a:pt x="72" y="51"/>
                </a:lnTo>
                <a:lnTo>
                  <a:pt x="69" y="44"/>
                </a:lnTo>
                <a:lnTo>
                  <a:pt x="63" y="35"/>
                </a:lnTo>
                <a:lnTo>
                  <a:pt x="57" y="29"/>
                </a:lnTo>
                <a:lnTo>
                  <a:pt x="45" y="29"/>
                </a:lnTo>
                <a:lnTo>
                  <a:pt x="42" y="29"/>
                </a:lnTo>
                <a:lnTo>
                  <a:pt x="38" y="40"/>
                </a:lnTo>
                <a:lnTo>
                  <a:pt x="40" y="51"/>
                </a:lnTo>
                <a:lnTo>
                  <a:pt x="40" y="57"/>
                </a:lnTo>
                <a:lnTo>
                  <a:pt x="42" y="64"/>
                </a:lnTo>
                <a:lnTo>
                  <a:pt x="48" y="62"/>
                </a:lnTo>
                <a:lnTo>
                  <a:pt x="57" y="55"/>
                </a:lnTo>
                <a:lnTo>
                  <a:pt x="63" y="55"/>
                </a:lnTo>
                <a:lnTo>
                  <a:pt x="68" y="60"/>
                </a:lnTo>
                <a:lnTo>
                  <a:pt x="68" y="64"/>
                </a:lnTo>
                <a:lnTo>
                  <a:pt x="65" y="73"/>
                </a:lnTo>
                <a:lnTo>
                  <a:pt x="63" y="77"/>
                </a:lnTo>
                <a:lnTo>
                  <a:pt x="63" y="82"/>
                </a:lnTo>
                <a:lnTo>
                  <a:pt x="62" y="88"/>
                </a:lnTo>
                <a:lnTo>
                  <a:pt x="65" y="95"/>
                </a:lnTo>
                <a:lnTo>
                  <a:pt x="71" y="104"/>
                </a:lnTo>
                <a:lnTo>
                  <a:pt x="72" y="102"/>
                </a:lnTo>
                <a:lnTo>
                  <a:pt x="72" y="111"/>
                </a:lnTo>
                <a:lnTo>
                  <a:pt x="69" y="117"/>
                </a:lnTo>
                <a:lnTo>
                  <a:pt x="66" y="124"/>
                </a:lnTo>
                <a:lnTo>
                  <a:pt x="65" y="135"/>
                </a:lnTo>
                <a:lnTo>
                  <a:pt x="59" y="139"/>
                </a:lnTo>
                <a:lnTo>
                  <a:pt x="54" y="139"/>
                </a:lnTo>
                <a:lnTo>
                  <a:pt x="49" y="139"/>
                </a:lnTo>
                <a:lnTo>
                  <a:pt x="49" y="130"/>
                </a:lnTo>
                <a:lnTo>
                  <a:pt x="48" y="115"/>
                </a:lnTo>
                <a:lnTo>
                  <a:pt x="43" y="111"/>
                </a:lnTo>
                <a:lnTo>
                  <a:pt x="42" y="104"/>
                </a:lnTo>
                <a:lnTo>
                  <a:pt x="43" y="91"/>
                </a:lnTo>
                <a:lnTo>
                  <a:pt x="38" y="86"/>
                </a:lnTo>
                <a:lnTo>
                  <a:pt x="28" y="91"/>
                </a:lnTo>
                <a:lnTo>
                  <a:pt x="23" y="86"/>
                </a:lnTo>
                <a:lnTo>
                  <a:pt x="18" y="93"/>
                </a:lnTo>
                <a:lnTo>
                  <a:pt x="23" y="97"/>
                </a:lnTo>
                <a:lnTo>
                  <a:pt x="31" y="102"/>
                </a:lnTo>
                <a:lnTo>
                  <a:pt x="32" y="106"/>
                </a:lnTo>
                <a:lnTo>
                  <a:pt x="37" y="115"/>
                </a:lnTo>
                <a:lnTo>
                  <a:pt x="37" y="122"/>
                </a:lnTo>
                <a:lnTo>
                  <a:pt x="32" y="133"/>
                </a:lnTo>
                <a:lnTo>
                  <a:pt x="26" y="141"/>
                </a:lnTo>
                <a:lnTo>
                  <a:pt x="23" y="144"/>
                </a:lnTo>
                <a:lnTo>
                  <a:pt x="23" y="137"/>
                </a:lnTo>
                <a:lnTo>
                  <a:pt x="23" y="130"/>
                </a:lnTo>
                <a:lnTo>
                  <a:pt x="25" y="122"/>
                </a:lnTo>
                <a:lnTo>
                  <a:pt x="17" y="115"/>
                </a:lnTo>
                <a:lnTo>
                  <a:pt x="9" y="108"/>
                </a:lnTo>
                <a:lnTo>
                  <a:pt x="8" y="102"/>
                </a:lnTo>
                <a:lnTo>
                  <a:pt x="0" y="97"/>
                </a:lnTo>
                <a:lnTo>
                  <a:pt x="1" y="86"/>
                </a:lnTo>
                <a:lnTo>
                  <a:pt x="8" y="80"/>
                </a:lnTo>
                <a:lnTo>
                  <a:pt x="12" y="69"/>
                </a:lnTo>
                <a:lnTo>
                  <a:pt x="17" y="57"/>
                </a:lnTo>
                <a:lnTo>
                  <a:pt x="18" y="46"/>
                </a:lnTo>
                <a:lnTo>
                  <a:pt x="17" y="35"/>
                </a:lnTo>
                <a:lnTo>
                  <a:pt x="20" y="31"/>
                </a:lnTo>
                <a:lnTo>
                  <a:pt x="23" y="27"/>
                </a:lnTo>
                <a:lnTo>
                  <a:pt x="18" y="18"/>
                </a:lnTo>
                <a:lnTo>
                  <a:pt x="32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11" name="Freeform 12"/>
          <p:cNvSpPr>
            <a:spLocks/>
          </p:cNvSpPr>
          <p:nvPr/>
        </p:nvSpPr>
        <p:spPr bwMode="ltGray">
          <a:xfrm>
            <a:off x="7534275" y="3798888"/>
            <a:ext cx="287338" cy="358775"/>
          </a:xfrm>
          <a:custGeom>
            <a:avLst/>
            <a:gdLst>
              <a:gd name="T0" fmla="*/ 0 w 143"/>
              <a:gd name="T1" fmla="*/ 118991 h 199"/>
              <a:gd name="T2" fmla="*/ 58271 w 143"/>
              <a:gd name="T3" fmla="*/ 63101 h 199"/>
              <a:gd name="T4" fmla="*/ 88412 w 143"/>
              <a:gd name="T5" fmla="*/ 39664 h 199"/>
              <a:gd name="T6" fmla="*/ 104487 w 143"/>
              <a:gd name="T7" fmla="*/ 19832 h 199"/>
              <a:gd name="T8" fmla="*/ 150702 w 143"/>
              <a:gd name="T9" fmla="*/ 0 h 199"/>
              <a:gd name="T10" fmla="*/ 176823 w 143"/>
              <a:gd name="T11" fmla="*/ 43269 h 199"/>
              <a:gd name="T12" fmla="*/ 200936 w 143"/>
              <a:gd name="T13" fmla="*/ 23438 h 199"/>
              <a:gd name="T14" fmla="*/ 208973 w 143"/>
              <a:gd name="T15" fmla="*/ 12620 h 199"/>
              <a:gd name="T16" fmla="*/ 231076 w 143"/>
              <a:gd name="T17" fmla="*/ 0 h 199"/>
              <a:gd name="T18" fmla="*/ 243132 w 143"/>
              <a:gd name="T19" fmla="*/ 0 h 199"/>
              <a:gd name="T20" fmla="*/ 247151 w 143"/>
              <a:gd name="T21" fmla="*/ 16226 h 199"/>
              <a:gd name="T22" fmla="*/ 247151 w 143"/>
              <a:gd name="T23" fmla="*/ 27043 h 199"/>
              <a:gd name="T24" fmla="*/ 235095 w 143"/>
              <a:gd name="T25" fmla="*/ 46875 h 199"/>
              <a:gd name="T26" fmla="*/ 235095 w 143"/>
              <a:gd name="T27" fmla="*/ 59495 h 199"/>
              <a:gd name="T28" fmla="*/ 269254 w 143"/>
              <a:gd name="T29" fmla="*/ 111779 h 199"/>
              <a:gd name="T30" fmla="*/ 275282 w 143"/>
              <a:gd name="T31" fmla="*/ 142428 h 199"/>
              <a:gd name="T32" fmla="*/ 285329 w 143"/>
              <a:gd name="T33" fmla="*/ 142428 h 199"/>
              <a:gd name="T34" fmla="*/ 287338 w 143"/>
              <a:gd name="T35" fmla="*/ 158654 h 199"/>
              <a:gd name="T36" fmla="*/ 275282 w 143"/>
              <a:gd name="T37" fmla="*/ 174880 h 199"/>
              <a:gd name="T38" fmla="*/ 265235 w 143"/>
              <a:gd name="T39" fmla="*/ 167669 h 199"/>
              <a:gd name="T40" fmla="*/ 243132 w 143"/>
              <a:gd name="T41" fmla="*/ 178486 h 199"/>
              <a:gd name="T42" fmla="*/ 247151 w 143"/>
              <a:gd name="T43" fmla="*/ 210938 h 199"/>
              <a:gd name="T44" fmla="*/ 223039 w 143"/>
              <a:gd name="T45" fmla="*/ 230770 h 199"/>
              <a:gd name="T46" fmla="*/ 223039 w 143"/>
              <a:gd name="T47" fmla="*/ 283054 h 199"/>
              <a:gd name="T48" fmla="*/ 223039 w 143"/>
              <a:gd name="T49" fmla="*/ 319111 h 199"/>
              <a:gd name="T50" fmla="*/ 208973 w 143"/>
              <a:gd name="T51" fmla="*/ 335337 h 199"/>
              <a:gd name="T52" fmla="*/ 200936 w 143"/>
              <a:gd name="T53" fmla="*/ 358775 h 199"/>
              <a:gd name="T54" fmla="*/ 188880 w 143"/>
              <a:gd name="T55" fmla="*/ 355169 h 199"/>
              <a:gd name="T56" fmla="*/ 168786 w 143"/>
              <a:gd name="T57" fmla="*/ 342549 h 199"/>
              <a:gd name="T58" fmla="*/ 154720 w 143"/>
              <a:gd name="T59" fmla="*/ 329929 h 199"/>
              <a:gd name="T60" fmla="*/ 142664 w 143"/>
              <a:gd name="T61" fmla="*/ 310097 h 199"/>
              <a:gd name="T62" fmla="*/ 98458 w 143"/>
              <a:gd name="T63" fmla="*/ 315506 h 199"/>
              <a:gd name="T64" fmla="*/ 60281 w 143"/>
              <a:gd name="T65" fmla="*/ 302885 h 199"/>
              <a:gd name="T66" fmla="*/ 36168 w 143"/>
              <a:gd name="T67" fmla="*/ 270433 h 199"/>
              <a:gd name="T68" fmla="*/ 20094 w 143"/>
              <a:gd name="T69" fmla="*/ 246996 h 199"/>
              <a:gd name="T70" fmla="*/ 8037 w 143"/>
              <a:gd name="T71" fmla="*/ 227164 h 199"/>
              <a:gd name="T72" fmla="*/ 8037 w 143"/>
              <a:gd name="T73" fmla="*/ 187501 h 199"/>
              <a:gd name="T74" fmla="*/ 0 w 143"/>
              <a:gd name="T75" fmla="*/ 118991 h 19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43" h="199">
                <a:moveTo>
                  <a:pt x="0" y="66"/>
                </a:moveTo>
                <a:lnTo>
                  <a:pt x="29" y="35"/>
                </a:lnTo>
                <a:lnTo>
                  <a:pt x="44" y="22"/>
                </a:lnTo>
                <a:lnTo>
                  <a:pt x="52" y="11"/>
                </a:lnTo>
                <a:lnTo>
                  <a:pt x="75" y="0"/>
                </a:lnTo>
                <a:lnTo>
                  <a:pt x="88" y="24"/>
                </a:lnTo>
                <a:lnTo>
                  <a:pt x="100" y="13"/>
                </a:lnTo>
                <a:lnTo>
                  <a:pt x="104" y="7"/>
                </a:lnTo>
                <a:lnTo>
                  <a:pt x="115" y="0"/>
                </a:lnTo>
                <a:lnTo>
                  <a:pt x="121" y="0"/>
                </a:lnTo>
                <a:lnTo>
                  <a:pt x="123" y="9"/>
                </a:lnTo>
                <a:lnTo>
                  <a:pt x="123" y="15"/>
                </a:lnTo>
                <a:lnTo>
                  <a:pt x="117" y="26"/>
                </a:lnTo>
                <a:lnTo>
                  <a:pt x="117" y="33"/>
                </a:lnTo>
                <a:lnTo>
                  <a:pt x="134" y="62"/>
                </a:lnTo>
                <a:lnTo>
                  <a:pt x="137" y="79"/>
                </a:lnTo>
                <a:lnTo>
                  <a:pt x="142" y="79"/>
                </a:lnTo>
                <a:lnTo>
                  <a:pt x="143" y="88"/>
                </a:lnTo>
                <a:lnTo>
                  <a:pt x="137" y="97"/>
                </a:lnTo>
                <a:lnTo>
                  <a:pt x="132" y="93"/>
                </a:lnTo>
                <a:lnTo>
                  <a:pt x="121" y="99"/>
                </a:lnTo>
                <a:lnTo>
                  <a:pt x="123" y="117"/>
                </a:lnTo>
                <a:lnTo>
                  <a:pt x="111" y="128"/>
                </a:lnTo>
                <a:lnTo>
                  <a:pt x="111" y="157"/>
                </a:lnTo>
                <a:lnTo>
                  <a:pt x="111" y="177"/>
                </a:lnTo>
                <a:lnTo>
                  <a:pt x="104" y="186"/>
                </a:lnTo>
                <a:lnTo>
                  <a:pt x="100" y="199"/>
                </a:lnTo>
                <a:lnTo>
                  <a:pt x="94" y="197"/>
                </a:lnTo>
                <a:lnTo>
                  <a:pt x="84" y="190"/>
                </a:lnTo>
                <a:lnTo>
                  <a:pt x="77" y="183"/>
                </a:lnTo>
                <a:lnTo>
                  <a:pt x="71" y="172"/>
                </a:lnTo>
                <a:lnTo>
                  <a:pt x="49" y="175"/>
                </a:lnTo>
                <a:lnTo>
                  <a:pt x="30" y="168"/>
                </a:lnTo>
                <a:lnTo>
                  <a:pt x="18" y="150"/>
                </a:lnTo>
                <a:lnTo>
                  <a:pt x="10" y="137"/>
                </a:lnTo>
                <a:lnTo>
                  <a:pt x="4" y="126"/>
                </a:lnTo>
                <a:lnTo>
                  <a:pt x="4" y="104"/>
                </a:lnTo>
                <a:lnTo>
                  <a:pt x="0" y="66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12" name="Freeform 13"/>
          <p:cNvSpPr>
            <a:spLocks/>
          </p:cNvSpPr>
          <p:nvPr/>
        </p:nvSpPr>
        <p:spPr bwMode="ltGray">
          <a:xfrm>
            <a:off x="8147050" y="4003675"/>
            <a:ext cx="552450" cy="331788"/>
          </a:xfrm>
          <a:custGeom>
            <a:avLst/>
            <a:gdLst>
              <a:gd name="T0" fmla="*/ 50223 w 275"/>
              <a:gd name="T1" fmla="*/ 3587 h 185"/>
              <a:gd name="T2" fmla="*/ 108481 w 275"/>
              <a:gd name="T3" fmla="*/ 55597 h 185"/>
              <a:gd name="T4" fmla="*/ 118526 w 275"/>
              <a:gd name="T5" fmla="*/ 78912 h 185"/>
              <a:gd name="T6" fmla="*/ 152677 w 275"/>
              <a:gd name="T7" fmla="*/ 66358 h 185"/>
              <a:gd name="T8" fmla="*/ 170757 w 275"/>
              <a:gd name="T9" fmla="*/ 75325 h 185"/>
              <a:gd name="T10" fmla="*/ 192855 w 275"/>
              <a:gd name="T11" fmla="*/ 55597 h 185"/>
              <a:gd name="T12" fmla="*/ 222989 w 275"/>
              <a:gd name="T13" fmla="*/ 43043 h 185"/>
              <a:gd name="T14" fmla="*/ 295310 w 275"/>
              <a:gd name="T15" fmla="*/ 66358 h 185"/>
              <a:gd name="T16" fmla="*/ 337497 w 275"/>
              <a:gd name="T17" fmla="*/ 95053 h 185"/>
              <a:gd name="T18" fmla="*/ 371648 w 275"/>
              <a:gd name="T19" fmla="*/ 114781 h 185"/>
              <a:gd name="T20" fmla="*/ 431915 w 275"/>
              <a:gd name="T21" fmla="*/ 157823 h 185"/>
              <a:gd name="T22" fmla="*/ 437942 w 275"/>
              <a:gd name="T23" fmla="*/ 181138 h 185"/>
              <a:gd name="T24" fmla="*/ 466067 w 275"/>
              <a:gd name="T25" fmla="*/ 200866 h 185"/>
              <a:gd name="T26" fmla="*/ 486156 w 275"/>
              <a:gd name="T27" fmla="*/ 209833 h 185"/>
              <a:gd name="T28" fmla="*/ 512272 w 275"/>
              <a:gd name="T29" fmla="*/ 249289 h 185"/>
              <a:gd name="T30" fmla="*/ 530352 w 275"/>
              <a:gd name="T31" fmla="*/ 272604 h 185"/>
              <a:gd name="T32" fmla="*/ 534370 w 275"/>
              <a:gd name="T33" fmla="*/ 331788 h 185"/>
              <a:gd name="T34" fmla="*/ 508254 w 275"/>
              <a:gd name="T35" fmla="*/ 331788 h 185"/>
              <a:gd name="T36" fmla="*/ 494192 w 275"/>
              <a:gd name="T37" fmla="*/ 321027 h 185"/>
              <a:gd name="T38" fmla="*/ 437942 w 275"/>
              <a:gd name="T39" fmla="*/ 260050 h 185"/>
              <a:gd name="T40" fmla="*/ 381693 w 275"/>
              <a:gd name="T41" fmla="*/ 260050 h 185"/>
              <a:gd name="T42" fmla="*/ 363613 w 275"/>
              <a:gd name="T43" fmla="*/ 281571 h 185"/>
              <a:gd name="T44" fmla="*/ 347541 w 275"/>
              <a:gd name="T45" fmla="*/ 292332 h 185"/>
              <a:gd name="T46" fmla="*/ 313390 w 275"/>
              <a:gd name="T47" fmla="*/ 308473 h 185"/>
              <a:gd name="T48" fmla="*/ 283256 w 275"/>
              <a:gd name="T49" fmla="*/ 301299 h 185"/>
              <a:gd name="T50" fmla="*/ 255131 w 275"/>
              <a:gd name="T51" fmla="*/ 301299 h 185"/>
              <a:gd name="T52" fmla="*/ 220980 w 275"/>
              <a:gd name="T53" fmla="*/ 225975 h 185"/>
              <a:gd name="T54" fmla="*/ 180802 w 275"/>
              <a:gd name="T55" fmla="*/ 157823 h 185"/>
              <a:gd name="T56" fmla="*/ 130579 w 275"/>
              <a:gd name="T57" fmla="*/ 134509 h 185"/>
              <a:gd name="T58" fmla="*/ 84374 w 275"/>
              <a:gd name="T59" fmla="*/ 130922 h 185"/>
              <a:gd name="T60" fmla="*/ 38169 w 275"/>
              <a:gd name="T61" fmla="*/ 105813 h 185"/>
              <a:gd name="T62" fmla="*/ 40178 w 275"/>
              <a:gd name="T63" fmla="*/ 35869 h 1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75" h="185">
                <a:moveTo>
                  <a:pt x="0" y="0"/>
                </a:moveTo>
                <a:lnTo>
                  <a:pt x="25" y="2"/>
                </a:lnTo>
                <a:lnTo>
                  <a:pt x="45" y="4"/>
                </a:lnTo>
                <a:lnTo>
                  <a:pt x="54" y="31"/>
                </a:lnTo>
                <a:lnTo>
                  <a:pt x="56" y="39"/>
                </a:lnTo>
                <a:lnTo>
                  <a:pt x="59" y="44"/>
                </a:lnTo>
                <a:lnTo>
                  <a:pt x="65" y="37"/>
                </a:lnTo>
                <a:lnTo>
                  <a:pt x="76" y="37"/>
                </a:lnTo>
                <a:lnTo>
                  <a:pt x="82" y="44"/>
                </a:lnTo>
                <a:lnTo>
                  <a:pt x="85" y="42"/>
                </a:lnTo>
                <a:lnTo>
                  <a:pt x="94" y="31"/>
                </a:lnTo>
                <a:lnTo>
                  <a:pt x="96" y="31"/>
                </a:lnTo>
                <a:lnTo>
                  <a:pt x="104" y="24"/>
                </a:lnTo>
                <a:lnTo>
                  <a:pt x="111" y="24"/>
                </a:lnTo>
                <a:lnTo>
                  <a:pt x="136" y="37"/>
                </a:lnTo>
                <a:lnTo>
                  <a:pt x="147" y="37"/>
                </a:lnTo>
                <a:lnTo>
                  <a:pt x="158" y="48"/>
                </a:lnTo>
                <a:lnTo>
                  <a:pt x="168" y="53"/>
                </a:lnTo>
                <a:lnTo>
                  <a:pt x="178" y="62"/>
                </a:lnTo>
                <a:lnTo>
                  <a:pt x="185" y="64"/>
                </a:lnTo>
                <a:lnTo>
                  <a:pt x="205" y="73"/>
                </a:lnTo>
                <a:lnTo>
                  <a:pt x="215" y="88"/>
                </a:lnTo>
                <a:lnTo>
                  <a:pt x="219" y="97"/>
                </a:lnTo>
                <a:lnTo>
                  <a:pt x="218" y="101"/>
                </a:lnTo>
                <a:lnTo>
                  <a:pt x="225" y="110"/>
                </a:lnTo>
                <a:lnTo>
                  <a:pt x="232" y="112"/>
                </a:lnTo>
                <a:lnTo>
                  <a:pt x="235" y="115"/>
                </a:lnTo>
                <a:lnTo>
                  <a:pt x="242" y="117"/>
                </a:lnTo>
                <a:lnTo>
                  <a:pt x="255" y="130"/>
                </a:lnTo>
                <a:lnTo>
                  <a:pt x="255" y="139"/>
                </a:lnTo>
                <a:lnTo>
                  <a:pt x="262" y="148"/>
                </a:lnTo>
                <a:lnTo>
                  <a:pt x="264" y="152"/>
                </a:lnTo>
                <a:lnTo>
                  <a:pt x="275" y="170"/>
                </a:lnTo>
                <a:lnTo>
                  <a:pt x="266" y="185"/>
                </a:lnTo>
                <a:lnTo>
                  <a:pt x="262" y="185"/>
                </a:lnTo>
                <a:lnTo>
                  <a:pt x="253" y="185"/>
                </a:lnTo>
                <a:lnTo>
                  <a:pt x="250" y="179"/>
                </a:lnTo>
                <a:lnTo>
                  <a:pt x="246" y="179"/>
                </a:lnTo>
                <a:lnTo>
                  <a:pt x="241" y="181"/>
                </a:lnTo>
                <a:lnTo>
                  <a:pt x="218" y="145"/>
                </a:lnTo>
                <a:lnTo>
                  <a:pt x="204" y="148"/>
                </a:lnTo>
                <a:lnTo>
                  <a:pt x="190" y="145"/>
                </a:lnTo>
                <a:lnTo>
                  <a:pt x="185" y="150"/>
                </a:lnTo>
                <a:lnTo>
                  <a:pt x="181" y="157"/>
                </a:lnTo>
                <a:lnTo>
                  <a:pt x="179" y="152"/>
                </a:lnTo>
                <a:lnTo>
                  <a:pt x="173" y="163"/>
                </a:lnTo>
                <a:lnTo>
                  <a:pt x="164" y="179"/>
                </a:lnTo>
                <a:lnTo>
                  <a:pt x="156" y="172"/>
                </a:lnTo>
                <a:lnTo>
                  <a:pt x="147" y="168"/>
                </a:lnTo>
                <a:lnTo>
                  <a:pt x="141" y="168"/>
                </a:lnTo>
                <a:lnTo>
                  <a:pt x="131" y="163"/>
                </a:lnTo>
                <a:lnTo>
                  <a:pt x="127" y="168"/>
                </a:lnTo>
                <a:lnTo>
                  <a:pt x="120" y="145"/>
                </a:lnTo>
                <a:lnTo>
                  <a:pt x="110" y="126"/>
                </a:lnTo>
                <a:lnTo>
                  <a:pt x="99" y="101"/>
                </a:lnTo>
                <a:lnTo>
                  <a:pt x="90" y="88"/>
                </a:lnTo>
                <a:lnTo>
                  <a:pt x="82" y="75"/>
                </a:lnTo>
                <a:lnTo>
                  <a:pt x="65" y="75"/>
                </a:lnTo>
                <a:lnTo>
                  <a:pt x="50" y="81"/>
                </a:lnTo>
                <a:lnTo>
                  <a:pt x="42" y="73"/>
                </a:lnTo>
                <a:lnTo>
                  <a:pt x="26" y="66"/>
                </a:lnTo>
                <a:lnTo>
                  <a:pt x="19" y="59"/>
                </a:lnTo>
                <a:lnTo>
                  <a:pt x="19" y="33"/>
                </a:lnTo>
                <a:lnTo>
                  <a:pt x="20" y="2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ltGray">
          <a:xfrm>
            <a:off x="7124700" y="3763963"/>
            <a:ext cx="333375" cy="441325"/>
          </a:xfrm>
          <a:custGeom>
            <a:avLst/>
            <a:gdLst>
              <a:gd name="T0" fmla="*/ 0 w 166"/>
              <a:gd name="T1" fmla="*/ 12609 h 245"/>
              <a:gd name="T2" fmla="*/ 34141 w 166"/>
              <a:gd name="T3" fmla="*/ 0 h 245"/>
              <a:gd name="T4" fmla="*/ 74306 w 166"/>
              <a:gd name="T5" fmla="*/ 19815 h 245"/>
              <a:gd name="T6" fmla="*/ 80331 w 166"/>
              <a:gd name="T7" fmla="*/ 39629 h 245"/>
              <a:gd name="T8" fmla="*/ 80331 w 166"/>
              <a:gd name="T9" fmla="*/ 48636 h 245"/>
              <a:gd name="T10" fmla="*/ 90373 w 166"/>
              <a:gd name="T11" fmla="*/ 52238 h 245"/>
              <a:gd name="T12" fmla="*/ 90373 w 166"/>
              <a:gd name="T13" fmla="*/ 59444 h 245"/>
              <a:gd name="T14" fmla="*/ 102422 w 166"/>
              <a:gd name="T15" fmla="*/ 63046 h 245"/>
              <a:gd name="T16" fmla="*/ 102422 w 166"/>
              <a:gd name="T17" fmla="*/ 79258 h 245"/>
              <a:gd name="T18" fmla="*/ 142588 w 166"/>
              <a:gd name="T19" fmla="*/ 127894 h 245"/>
              <a:gd name="T20" fmla="*/ 148613 w 166"/>
              <a:gd name="T21" fmla="*/ 127894 h 245"/>
              <a:gd name="T22" fmla="*/ 154638 w 166"/>
              <a:gd name="T23" fmla="*/ 138702 h 245"/>
              <a:gd name="T24" fmla="*/ 160663 w 166"/>
              <a:gd name="T25" fmla="*/ 151311 h 245"/>
              <a:gd name="T26" fmla="*/ 166688 w 166"/>
              <a:gd name="T27" fmla="*/ 151311 h 245"/>
              <a:gd name="T28" fmla="*/ 194803 w 166"/>
              <a:gd name="T29" fmla="*/ 167523 h 245"/>
              <a:gd name="T30" fmla="*/ 247019 w 166"/>
              <a:gd name="T31" fmla="*/ 174729 h 245"/>
              <a:gd name="T32" fmla="*/ 251035 w 166"/>
              <a:gd name="T33" fmla="*/ 230570 h 245"/>
              <a:gd name="T34" fmla="*/ 263085 w 166"/>
              <a:gd name="T35" fmla="*/ 239576 h 245"/>
              <a:gd name="T36" fmla="*/ 259069 w 166"/>
              <a:gd name="T37" fmla="*/ 259391 h 245"/>
              <a:gd name="T38" fmla="*/ 291201 w 166"/>
              <a:gd name="T39" fmla="*/ 286411 h 245"/>
              <a:gd name="T40" fmla="*/ 319317 w 166"/>
              <a:gd name="T41" fmla="*/ 299020 h 245"/>
              <a:gd name="T42" fmla="*/ 319317 w 166"/>
              <a:gd name="T43" fmla="*/ 390888 h 245"/>
              <a:gd name="T44" fmla="*/ 333375 w 166"/>
              <a:gd name="T45" fmla="*/ 425113 h 245"/>
              <a:gd name="T46" fmla="*/ 325342 w 166"/>
              <a:gd name="T47" fmla="*/ 437722 h 245"/>
              <a:gd name="T48" fmla="*/ 307267 w 166"/>
              <a:gd name="T49" fmla="*/ 441325 h 245"/>
              <a:gd name="T50" fmla="*/ 303251 w 166"/>
              <a:gd name="T51" fmla="*/ 410702 h 245"/>
              <a:gd name="T52" fmla="*/ 273127 w 166"/>
              <a:gd name="T53" fmla="*/ 441325 h 245"/>
              <a:gd name="T54" fmla="*/ 251035 w 166"/>
              <a:gd name="T55" fmla="*/ 394491 h 245"/>
              <a:gd name="T56" fmla="*/ 238986 w 166"/>
              <a:gd name="T57" fmla="*/ 362067 h 245"/>
              <a:gd name="T58" fmla="*/ 200828 w 166"/>
              <a:gd name="T59" fmla="*/ 318835 h 245"/>
              <a:gd name="T60" fmla="*/ 192795 w 166"/>
              <a:gd name="T61" fmla="*/ 318835 h 245"/>
              <a:gd name="T62" fmla="*/ 158654 w 166"/>
              <a:gd name="T63" fmla="*/ 295418 h 245"/>
              <a:gd name="T64" fmla="*/ 150621 w 166"/>
              <a:gd name="T65" fmla="*/ 270199 h 245"/>
              <a:gd name="T66" fmla="*/ 150621 w 166"/>
              <a:gd name="T67" fmla="*/ 253987 h 245"/>
              <a:gd name="T68" fmla="*/ 124514 w 166"/>
              <a:gd name="T69" fmla="*/ 190941 h 245"/>
              <a:gd name="T70" fmla="*/ 110456 w 166"/>
              <a:gd name="T71" fmla="*/ 151311 h 245"/>
              <a:gd name="T72" fmla="*/ 76315 w 166"/>
              <a:gd name="T73" fmla="*/ 115285 h 245"/>
              <a:gd name="T74" fmla="*/ 30124 w 166"/>
              <a:gd name="T75" fmla="*/ 59444 h 245"/>
              <a:gd name="T76" fmla="*/ 0 w 166"/>
              <a:gd name="T77" fmla="*/ 12609 h 24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66" h="245">
                <a:moveTo>
                  <a:pt x="0" y="7"/>
                </a:moveTo>
                <a:lnTo>
                  <a:pt x="17" y="0"/>
                </a:lnTo>
                <a:lnTo>
                  <a:pt x="37" y="11"/>
                </a:lnTo>
                <a:lnTo>
                  <a:pt x="40" y="22"/>
                </a:lnTo>
                <a:lnTo>
                  <a:pt x="40" y="27"/>
                </a:lnTo>
                <a:lnTo>
                  <a:pt x="45" y="29"/>
                </a:lnTo>
                <a:lnTo>
                  <a:pt x="45" y="33"/>
                </a:lnTo>
                <a:lnTo>
                  <a:pt x="51" y="35"/>
                </a:lnTo>
                <a:lnTo>
                  <a:pt x="51" y="44"/>
                </a:lnTo>
                <a:lnTo>
                  <a:pt x="71" y="71"/>
                </a:lnTo>
                <a:lnTo>
                  <a:pt x="74" y="71"/>
                </a:lnTo>
                <a:lnTo>
                  <a:pt x="77" y="77"/>
                </a:lnTo>
                <a:lnTo>
                  <a:pt x="80" y="84"/>
                </a:lnTo>
                <a:lnTo>
                  <a:pt x="83" y="84"/>
                </a:lnTo>
                <a:lnTo>
                  <a:pt x="97" y="93"/>
                </a:lnTo>
                <a:lnTo>
                  <a:pt x="123" y="97"/>
                </a:lnTo>
                <a:lnTo>
                  <a:pt x="125" y="128"/>
                </a:lnTo>
                <a:lnTo>
                  <a:pt x="131" y="133"/>
                </a:lnTo>
                <a:lnTo>
                  <a:pt x="129" y="144"/>
                </a:lnTo>
                <a:lnTo>
                  <a:pt x="145" y="159"/>
                </a:lnTo>
                <a:lnTo>
                  <a:pt x="159" y="166"/>
                </a:lnTo>
                <a:lnTo>
                  <a:pt x="159" y="217"/>
                </a:lnTo>
                <a:lnTo>
                  <a:pt x="166" y="236"/>
                </a:lnTo>
                <a:lnTo>
                  <a:pt x="162" y="243"/>
                </a:lnTo>
                <a:lnTo>
                  <a:pt x="153" y="245"/>
                </a:lnTo>
                <a:lnTo>
                  <a:pt x="151" y="228"/>
                </a:lnTo>
                <a:lnTo>
                  <a:pt x="136" y="245"/>
                </a:lnTo>
                <a:lnTo>
                  <a:pt x="125" y="219"/>
                </a:lnTo>
                <a:lnTo>
                  <a:pt x="119" y="201"/>
                </a:lnTo>
                <a:lnTo>
                  <a:pt x="100" y="177"/>
                </a:lnTo>
                <a:lnTo>
                  <a:pt x="96" y="177"/>
                </a:lnTo>
                <a:lnTo>
                  <a:pt x="79" y="164"/>
                </a:lnTo>
                <a:lnTo>
                  <a:pt x="75" y="150"/>
                </a:lnTo>
                <a:lnTo>
                  <a:pt x="75" y="141"/>
                </a:lnTo>
                <a:lnTo>
                  <a:pt x="62" y="106"/>
                </a:lnTo>
                <a:lnTo>
                  <a:pt x="55" y="84"/>
                </a:lnTo>
                <a:lnTo>
                  <a:pt x="38" y="64"/>
                </a:lnTo>
                <a:lnTo>
                  <a:pt x="15" y="33"/>
                </a:lnTo>
                <a:lnTo>
                  <a:pt x="0" y="7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ltGray">
          <a:xfrm>
            <a:off x="7720013" y="3286125"/>
            <a:ext cx="320675" cy="488950"/>
          </a:xfrm>
          <a:custGeom>
            <a:avLst/>
            <a:gdLst>
              <a:gd name="T0" fmla="*/ 21909 w 161"/>
              <a:gd name="T1" fmla="*/ 0 h 272"/>
              <a:gd name="T2" fmla="*/ 49794 w 161"/>
              <a:gd name="T3" fmla="*/ 0 h 272"/>
              <a:gd name="T4" fmla="*/ 79671 w 161"/>
              <a:gd name="T5" fmla="*/ 52131 h 272"/>
              <a:gd name="T6" fmla="*/ 73695 w 161"/>
              <a:gd name="T7" fmla="*/ 98869 h 272"/>
              <a:gd name="T8" fmla="*/ 91621 w 161"/>
              <a:gd name="T9" fmla="*/ 115047 h 272"/>
              <a:gd name="T10" fmla="*/ 101580 w 161"/>
              <a:gd name="T11" fmla="*/ 147404 h 272"/>
              <a:gd name="T12" fmla="*/ 123490 w 161"/>
              <a:gd name="T13" fmla="*/ 161785 h 272"/>
              <a:gd name="T14" fmla="*/ 147391 w 161"/>
              <a:gd name="T15" fmla="*/ 167178 h 272"/>
              <a:gd name="T16" fmla="*/ 185235 w 161"/>
              <a:gd name="T17" fmla="*/ 190547 h 272"/>
              <a:gd name="T18" fmla="*/ 209136 w 161"/>
              <a:gd name="T19" fmla="*/ 222904 h 272"/>
              <a:gd name="T20" fmla="*/ 215111 w 161"/>
              <a:gd name="T21" fmla="*/ 222904 h 272"/>
              <a:gd name="T22" fmla="*/ 246980 w 161"/>
              <a:gd name="T23" fmla="*/ 246273 h 272"/>
              <a:gd name="T24" fmla="*/ 246980 w 161"/>
              <a:gd name="T25" fmla="*/ 305594 h 272"/>
              <a:gd name="T26" fmla="*/ 254947 w 161"/>
              <a:gd name="T27" fmla="*/ 334356 h 272"/>
              <a:gd name="T28" fmla="*/ 264905 w 161"/>
              <a:gd name="T29" fmla="*/ 348736 h 272"/>
              <a:gd name="T30" fmla="*/ 276856 w 161"/>
              <a:gd name="T31" fmla="*/ 364915 h 272"/>
              <a:gd name="T32" fmla="*/ 288807 w 161"/>
              <a:gd name="T33" fmla="*/ 384689 h 272"/>
              <a:gd name="T34" fmla="*/ 294782 w 161"/>
              <a:gd name="T35" fmla="*/ 408058 h 272"/>
              <a:gd name="T36" fmla="*/ 320675 w 161"/>
              <a:gd name="T37" fmla="*/ 429629 h 272"/>
              <a:gd name="T38" fmla="*/ 316691 w 161"/>
              <a:gd name="T39" fmla="*/ 452998 h 272"/>
              <a:gd name="T40" fmla="*/ 292790 w 161"/>
              <a:gd name="T41" fmla="*/ 456593 h 272"/>
              <a:gd name="T42" fmla="*/ 282831 w 161"/>
              <a:gd name="T43" fmla="*/ 436819 h 272"/>
              <a:gd name="T44" fmla="*/ 264905 w 161"/>
              <a:gd name="T45" fmla="*/ 436819 h 272"/>
              <a:gd name="T46" fmla="*/ 264905 w 161"/>
              <a:gd name="T47" fmla="*/ 488950 h 272"/>
              <a:gd name="T48" fmla="*/ 248971 w 161"/>
              <a:gd name="T49" fmla="*/ 488950 h 272"/>
              <a:gd name="T50" fmla="*/ 231045 w 161"/>
              <a:gd name="T51" fmla="*/ 463783 h 272"/>
              <a:gd name="T52" fmla="*/ 219095 w 161"/>
              <a:gd name="T53" fmla="*/ 452998 h 272"/>
              <a:gd name="T54" fmla="*/ 219095 w 161"/>
              <a:gd name="T55" fmla="*/ 424236 h 272"/>
              <a:gd name="T56" fmla="*/ 191210 w 161"/>
              <a:gd name="T57" fmla="*/ 424236 h 272"/>
              <a:gd name="T58" fmla="*/ 181251 w 161"/>
              <a:gd name="T59" fmla="*/ 452998 h 272"/>
              <a:gd name="T60" fmla="*/ 173284 w 161"/>
              <a:gd name="T61" fmla="*/ 424236 h 272"/>
              <a:gd name="T62" fmla="*/ 169300 w 161"/>
              <a:gd name="T63" fmla="*/ 397272 h 272"/>
              <a:gd name="T64" fmla="*/ 203161 w 161"/>
              <a:gd name="T65" fmla="*/ 384689 h 272"/>
              <a:gd name="T66" fmla="*/ 221086 w 161"/>
              <a:gd name="T67" fmla="*/ 393677 h 272"/>
              <a:gd name="T68" fmla="*/ 225070 w 161"/>
              <a:gd name="T69" fmla="*/ 345141 h 272"/>
              <a:gd name="T70" fmla="*/ 207144 w 161"/>
              <a:gd name="T71" fmla="*/ 328963 h 272"/>
              <a:gd name="T72" fmla="*/ 193202 w 161"/>
              <a:gd name="T73" fmla="*/ 289415 h 272"/>
              <a:gd name="T74" fmla="*/ 185235 w 161"/>
              <a:gd name="T75" fmla="*/ 242677 h 272"/>
              <a:gd name="T76" fmla="*/ 151375 w 161"/>
              <a:gd name="T77" fmla="*/ 226499 h 272"/>
              <a:gd name="T78" fmla="*/ 135440 w 161"/>
              <a:gd name="T79" fmla="*/ 203130 h 272"/>
              <a:gd name="T80" fmla="*/ 107556 w 161"/>
              <a:gd name="T81" fmla="*/ 190547 h 272"/>
              <a:gd name="T82" fmla="*/ 123490 w 161"/>
              <a:gd name="T83" fmla="*/ 237285 h 272"/>
              <a:gd name="T84" fmla="*/ 91621 w 161"/>
              <a:gd name="T85" fmla="*/ 258856 h 272"/>
              <a:gd name="T86" fmla="*/ 73695 w 161"/>
              <a:gd name="T87" fmla="*/ 206725 h 272"/>
              <a:gd name="T88" fmla="*/ 57761 w 161"/>
              <a:gd name="T89" fmla="*/ 194142 h 272"/>
              <a:gd name="T90" fmla="*/ 57761 w 161"/>
              <a:gd name="T91" fmla="*/ 167178 h 272"/>
              <a:gd name="T92" fmla="*/ 37844 w 161"/>
              <a:gd name="T93" fmla="*/ 134821 h 272"/>
              <a:gd name="T94" fmla="*/ 11951 w 161"/>
              <a:gd name="T95" fmla="*/ 115047 h 272"/>
              <a:gd name="T96" fmla="*/ 0 w 161"/>
              <a:gd name="T97" fmla="*/ 95273 h 272"/>
              <a:gd name="T98" fmla="*/ 5975 w 161"/>
              <a:gd name="T99" fmla="*/ 79095 h 272"/>
              <a:gd name="T100" fmla="*/ 23901 w 161"/>
              <a:gd name="T101" fmla="*/ 88083 h 272"/>
              <a:gd name="T102" fmla="*/ 31868 w 161"/>
              <a:gd name="T103" fmla="*/ 66512 h 272"/>
              <a:gd name="T104" fmla="*/ 23901 w 161"/>
              <a:gd name="T105" fmla="*/ 39547 h 272"/>
              <a:gd name="T106" fmla="*/ 21909 w 161"/>
              <a:gd name="T107" fmla="*/ 0 h 27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61" h="272">
                <a:moveTo>
                  <a:pt x="11" y="0"/>
                </a:moveTo>
                <a:lnTo>
                  <a:pt x="25" y="0"/>
                </a:lnTo>
                <a:lnTo>
                  <a:pt x="40" y="29"/>
                </a:lnTo>
                <a:lnTo>
                  <a:pt x="37" y="55"/>
                </a:lnTo>
                <a:lnTo>
                  <a:pt x="46" y="64"/>
                </a:lnTo>
                <a:lnTo>
                  <a:pt x="51" y="82"/>
                </a:lnTo>
                <a:lnTo>
                  <a:pt x="62" y="90"/>
                </a:lnTo>
                <a:lnTo>
                  <a:pt x="74" y="93"/>
                </a:lnTo>
                <a:lnTo>
                  <a:pt x="93" y="106"/>
                </a:lnTo>
                <a:lnTo>
                  <a:pt x="105" y="124"/>
                </a:lnTo>
                <a:lnTo>
                  <a:pt x="108" y="124"/>
                </a:lnTo>
                <a:lnTo>
                  <a:pt x="124" y="137"/>
                </a:lnTo>
                <a:lnTo>
                  <a:pt x="124" y="170"/>
                </a:lnTo>
                <a:lnTo>
                  <a:pt x="128" y="186"/>
                </a:lnTo>
                <a:lnTo>
                  <a:pt x="133" y="194"/>
                </a:lnTo>
                <a:lnTo>
                  <a:pt x="139" y="203"/>
                </a:lnTo>
                <a:lnTo>
                  <a:pt x="145" y="214"/>
                </a:lnTo>
                <a:lnTo>
                  <a:pt x="148" y="227"/>
                </a:lnTo>
                <a:lnTo>
                  <a:pt x="161" y="239"/>
                </a:lnTo>
                <a:lnTo>
                  <a:pt x="159" y="252"/>
                </a:lnTo>
                <a:lnTo>
                  <a:pt x="147" y="254"/>
                </a:lnTo>
                <a:lnTo>
                  <a:pt x="142" y="243"/>
                </a:lnTo>
                <a:lnTo>
                  <a:pt x="133" y="243"/>
                </a:lnTo>
                <a:lnTo>
                  <a:pt x="133" y="272"/>
                </a:lnTo>
                <a:lnTo>
                  <a:pt x="125" y="272"/>
                </a:lnTo>
                <a:lnTo>
                  <a:pt x="116" y="258"/>
                </a:lnTo>
                <a:lnTo>
                  <a:pt x="110" y="252"/>
                </a:lnTo>
                <a:lnTo>
                  <a:pt x="110" y="236"/>
                </a:lnTo>
                <a:lnTo>
                  <a:pt x="96" y="236"/>
                </a:lnTo>
                <a:lnTo>
                  <a:pt x="91" y="252"/>
                </a:lnTo>
                <a:lnTo>
                  <a:pt x="87" y="236"/>
                </a:lnTo>
                <a:lnTo>
                  <a:pt x="85" y="221"/>
                </a:lnTo>
                <a:lnTo>
                  <a:pt x="102" y="214"/>
                </a:lnTo>
                <a:lnTo>
                  <a:pt x="111" y="219"/>
                </a:lnTo>
                <a:lnTo>
                  <a:pt x="113" y="192"/>
                </a:lnTo>
                <a:lnTo>
                  <a:pt x="104" y="183"/>
                </a:lnTo>
                <a:lnTo>
                  <a:pt x="97" y="161"/>
                </a:lnTo>
                <a:lnTo>
                  <a:pt x="93" y="135"/>
                </a:lnTo>
                <a:lnTo>
                  <a:pt x="76" y="126"/>
                </a:lnTo>
                <a:lnTo>
                  <a:pt x="68" y="113"/>
                </a:lnTo>
                <a:lnTo>
                  <a:pt x="54" y="106"/>
                </a:lnTo>
                <a:lnTo>
                  <a:pt x="62" y="132"/>
                </a:lnTo>
                <a:lnTo>
                  <a:pt x="46" y="144"/>
                </a:lnTo>
                <a:lnTo>
                  <a:pt x="37" y="115"/>
                </a:lnTo>
                <a:lnTo>
                  <a:pt x="29" y="108"/>
                </a:lnTo>
                <a:lnTo>
                  <a:pt x="29" y="93"/>
                </a:lnTo>
                <a:lnTo>
                  <a:pt x="19" y="75"/>
                </a:lnTo>
                <a:lnTo>
                  <a:pt x="6" y="64"/>
                </a:lnTo>
                <a:lnTo>
                  <a:pt x="0" y="53"/>
                </a:lnTo>
                <a:lnTo>
                  <a:pt x="3" y="44"/>
                </a:lnTo>
                <a:lnTo>
                  <a:pt x="12" y="49"/>
                </a:lnTo>
                <a:lnTo>
                  <a:pt x="16" y="37"/>
                </a:lnTo>
                <a:lnTo>
                  <a:pt x="12" y="22"/>
                </a:lnTo>
                <a:lnTo>
                  <a:pt x="11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15" name="Freeform 16"/>
          <p:cNvSpPr>
            <a:spLocks/>
          </p:cNvSpPr>
          <p:nvPr/>
        </p:nvSpPr>
        <p:spPr bwMode="ltGray">
          <a:xfrm>
            <a:off x="7645400" y="2455863"/>
            <a:ext cx="236538" cy="415925"/>
          </a:xfrm>
          <a:custGeom>
            <a:avLst/>
            <a:gdLst>
              <a:gd name="T0" fmla="*/ 49693 w 119"/>
              <a:gd name="T1" fmla="*/ 0 h 232"/>
              <a:gd name="T2" fmla="*/ 95410 w 119"/>
              <a:gd name="T3" fmla="*/ 28684 h 232"/>
              <a:gd name="T4" fmla="*/ 123238 w 119"/>
              <a:gd name="T5" fmla="*/ 59162 h 232"/>
              <a:gd name="T6" fmla="*/ 141128 w 119"/>
              <a:gd name="T7" fmla="*/ 95017 h 232"/>
              <a:gd name="T8" fmla="*/ 157029 w 119"/>
              <a:gd name="T9" fmla="*/ 95017 h 232"/>
              <a:gd name="T10" fmla="*/ 153054 w 119"/>
              <a:gd name="T11" fmla="*/ 118323 h 232"/>
              <a:gd name="T12" fmla="*/ 172931 w 119"/>
              <a:gd name="T13" fmla="*/ 134459 h 232"/>
              <a:gd name="T14" fmla="*/ 184857 w 119"/>
              <a:gd name="T15" fmla="*/ 157765 h 232"/>
              <a:gd name="T16" fmla="*/ 214673 w 119"/>
              <a:gd name="T17" fmla="*/ 206170 h 232"/>
              <a:gd name="T18" fmla="*/ 236538 w 119"/>
              <a:gd name="T19" fmla="*/ 261746 h 232"/>
              <a:gd name="T20" fmla="*/ 196784 w 119"/>
              <a:gd name="T21" fmla="*/ 258160 h 232"/>
              <a:gd name="T22" fmla="*/ 164980 w 119"/>
              <a:gd name="T23" fmla="*/ 249196 h 232"/>
              <a:gd name="T24" fmla="*/ 186845 w 119"/>
              <a:gd name="T25" fmla="*/ 288638 h 232"/>
              <a:gd name="T26" fmla="*/ 186845 w 119"/>
              <a:gd name="T27" fmla="*/ 313737 h 232"/>
              <a:gd name="T28" fmla="*/ 186845 w 119"/>
              <a:gd name="T29" fmla="*/ 337043 h 232"/>
              <a:gd name="T30" fmla="*/ 174919 w 119"/>
              <a:gd name="T31" fmla="*/ 324493 h 232"/>
              <a:gd name="T32" fmla="*/ 159017 w 119"/>
              <a:gd name="T33" fmla="*/ 304773 h 232"/>
              <a:gd name="T34" fmla="*/ 131189 w 119"/>
              <a:gd name="T35" fmla="*/ 281466 h 232"/>
              <a:gd name="T36" fmla="*/ 117275 w 119"/>
              <a:gd name="T37" fmla="*/ 268917 h 232"/>
              <a:gd name="T38" fmla="*/ 91435 w 119"/>
              <a:gd name="T39" fmla="*/ 281466 h 232"/>
              <a:gd name="T40" fmla="*/ 77521 w 119"/>
              <a:gd name="T41" fmla="*/ 288638 h 232"/>
              <a:gd name="T42" fmla="*/ 85472 w 119"/>
              <a:gd name="T43" fmla="*/ 308358 h 232"/>
              <a:gd name="T44" fmla="*/ 111312 w 119"/>
              <a:gd name="T45" fmla="*/ 324493 h 232"/>
              <a:gd name="T46" fmla="*/ 135165 w 119"/>
              <a:gd name="T47" fmla="*/ 340628 h 232"/>
              <a:gd name="T48" fmla="*/ 145103 w 119"/>
              <a:gd name="T49" fmla="*/ 369313 h 232"/>
              <a:gd name="T50" fmla="*/ 141128 w 119"/>
              <a:gd name="T51" fmla="*/ 403376 h 232"/>
              <a:gd name="T52" fmla="*/ 141128 w 119"/>
              <a:gd name="T53" fmla="*/ 415925 h 232"/>
              <a:gd name="T54" fmla="*/ 131189 w 119"/>
              <a:gd name="T55" fmla="*/ 415925 h 232"/>
              <a:gd name="T56" fmla="*/ 117275 w 119"/>
              <a:gd name="T57" fmla="*/ 403376 h 232"/>
              <a:gd name="T58" fmla="*/ 111312 w 119"/>
              <a:gd name="T59" fmla="*/ 399790 h 232"/>
              <a:gd name="T60" fmla="*/ 101373 w 119"/>
              <a:gd name="T61" fmla="*/ 392619 h 232"/>
              <a:gd name="T62" fmla="*/ 91435 w 119"/>
              <a:gd name="T63" fmla="*/ 412339 h 232"/>
              <a:gd name="T64" fmla="*/ 77521 w 119"/>
              <a:gd name="T65" fmla="*/ 415925 h 232"/>
              <a:gd name="T66" fmla="*/ 65595 w 119"/>
              <a:gd name="T67" fmla="*/ 399790 h 232"/>
              <a:gd name="T68" fmla="*/ 65595 w 119"/>
              <a:gd name="T69" fmla="*/ 363934 h 232"/>
              <a:gd name="T70" fmla="*/ 61619 w 119"/>
              <a:gd name="T71" fmla="*/ 344214 h 232"/>
              <a:gd name="T72" fmla="*/ 45717 w 119"/>
              <a:gd name="T73" fmla="*/ 333457 h 232"/>
              <a:gd name="T74" fmla="*/ 31803 w 119"/>
              <a:gd name="T75" fmla="*/ 353178 h 232"/>
              <a:gd name="T76" fmla="*/ 5963 w 119"/>
              <a:gd name="T77" fmla="*/ 353178 h 232"/>
              <a:gd name="T78" fmla="*/ 0 w 119"/>
              <a:gd name="T79" fmla="*/ 337043 h 232"/>
              <a:gd name="T80" fmla="*/ 5963 w 119"/>
              <a:gd name="T81" fmla="*/ 297602 h 232"/>
              <a:gd name="T82" fmla="*/ 23853 w 119"/>
              <a:gd name="T83" fmla="*/ 274295 h 232"/>
              <a:gd name="T84" fmla="*/ 21865 w 119"/>
              <a:gd name="T85" fmla="*/ 209755 h 232"/>
              <a:gd name="T86" fmla="*/ 21865 w 119"/>
              <a:gd name="T87" fmla="*/ 193620 h 232"/>
              <a:gd name="T88" fmla="*/ 39754 w 119"/>
              <a:gd name="T89" fmla="*/ 190035 h 232"/>
              <a:gd name="T90" fmla="*/ 55656 w 119"/>
              <a:gd name="T91" fmla="*/ 206170 h 232"/>
              <a:gd name="T92" fmla="*/ 83484 w 119"/>
              <a:gd name="T93" fmla="*/ 213341 h 232"/>
              <a:gd name="T94" fmla="*/ 83484 w 119"/>
              <a:gd name="T95" fmla="*/ 186449 h 232"/>
              <a:gd name="T96" fmla="*/ 71558 w 119"/>
              <a:gd name="T97" fmla="*/ 170314 h 232"/>
              <a:gd name="T98" fmla="*/ 65595 w 119"/>
              <a:gd name="T99" fmla="*/ 157765 h 232"/>
              <a:gd name="T100" fmla="*/ 73545 w 119"/>
              <a:gd name="T101" fmla="*/ 157765 h 232"/>
              <a:gd name="T102" fmla="*/ 79509 w 119"/>
              <a:gd name="T103" fmla="*/ 157765 h 232"/>
              <a:gd name="T104" fmla="*/ 85472 w 119"/>
              <a:gd name="T105" fmla="*/ 157765 h 232"/>
              <a:gd name="T106" fmla="*/ 91435 w 119"/>
              <a:gd name="T107" fmla="*/ 157765 h 232"/>
              <a:gd name="T108" fmla="*/ 101373 w 119"/>
              <a:gd name="T109" fmla="*/ 147008 h 232"/>
              <a:gd name="T110" fmla="*/ 97398 w 119"/>
              <a:gd name="T111" fmla="*/ 134459 h 232"/>
              <a:gd name="T112" fmla="*/ 89447 w 119"/>
              <a:gd name="T113" fmla="*/ 107567 h 232"/>
              <a:gd name="T114" fmla="*/ 71558 w 119"/>
              <a:gd name="T115" fmla="*/ 78882 h 232"/>
              <a:gd name="T116" fmla="*/ 45717 w 119"/>
              <a:gd name="T117" fmla="*/ 62747 h 232"/>
              <a:gd name="T118" fmla="*/ 37767 w 119"/>
              <a:gd name="T119" fmla="*/ 39441 h 232"/>
              <a:gd name="T120" fmla="*/ 49693 w 119"/>
              <a:gd name="T121" fmla="*/ 0 h 23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19" h="232">
                <a:moveTo>
                  <a:pt x="25" y="0"/>
                </a:moveTo>
                <a:lnTo>
                  <a:pt x="48" y="16"/>
                </a:lnTo>
                <a:lnTo>
                  <a:pt x="62" y="33"/>
                </a:lnTo>
                <a:lnTo>
                  <a:pt x="71" y="53"/>
                </a:lnTo>
                <a:lnTo>
                  <a:pt x="79" y="53"/>
                </a:lnTo>
                <a:lnTo>
                  <a:pt x="77" y="66"/>
                </a:lnTo>
                <a:lnTo>
                  <a:pt x="87" y="75"/>
                </a:lnTo>
                <a:lnTo>
                  <a:pt x="93" y="88"/>
                </a:lnTo>
                <a:lnTo>
                  <a:pt x="108" y="115"/>
                </a:lnTo>
                <a:lnTo>
                  <a:pt x="119" y="146"/>
                </a:lnTo>
                <a:lnTo>
                  <a:pt x="99" y="144"/>
                </a:lnTo>
                <a:lnTo>
                  <a:pt x="83" y="139"/>
                </a:lnTo>
                <a:lnTo>
                  <a:pt x="94" y="161"/>
                </a:lnTo>
                <a:lnTo>
                  <a:pt x="94" y="175"/>
                </a:lnTo>
                <a:lnTo>
                  <a:pt x="94" y="188"/>
                </a:lnTo>
                <a:lnTo>
                  <a:pt x="88" y="181"/>
                </a:lnTo>
                <a:lnTo>
                  <a:pt x="80" y="170"/>
                </a:lnTo>
                <a:lnTo>
                  <a:pt x="66" y="157"/>
                </a:lnTo>
                <a:lnTo>
                  <a:pt x="59" y="150"/>
                </a:lnTo>
                <a:lnTo>
                  <a:pt x="46" y="157"/>
                </a:lnTo>
                <a:lnTo>
                  <a:pt x="39" y="161"/>
                </a:lnTo>
                <a:lnTo>
                  <a:pt x="43" y="172"/>
                </a:lnTo>
                <a:lnTo>
                  <a:pt x="56" y="181"/>
                </a:lnTo>
                <a:lnTo>
                  <a:pt x="68" y="190"/>
                </a:lnTo>
                <a:lnTo>
                  <a:pt x="73" y="206"/>
                </a:lnTo>
                <a:lnTo>
                  <a:pt x="71" y="225"/>
                </a:lnTo>
                <a:lnTo>
                  <a:pt x="71" y="232"/>
                </a:lnTo>
                <a:lnTo>
                  <a:pt x="66" y="232"/>
                </a:lnTo>
                <a:lnTo>
                  <a:pt x="59" y="225"/>
                </a:lnTo>
                <a:lnTo>
                  <a:pt x="56" y="223"/>
                </a:lnTo>
                <a:lnTo>
                  <a:pt x="51" y="219"/>
                </a:lnTo>
                <a:lnTo>
                  <a:pt x="46" y="230"/>
                </a:lnTo>
                <a:lnTo>
                  <a:pt x="39" y="232"/>
                </a:lnTo>
                <a:lnTo>
                  <a:pt x="33" y="223"/>
                </a:lnTo>
                <a:lnTo>
                  <a:pt x="33" y="203"/>
                </a:lnTo>
                <a:lnTo>
                  <a:pt x="31" y="192"/>
                </a:lnTo>
                <a:lnTo>
                  <a:pt x="23" y="186"/>
                </a:lnTo>
                <a:lnTo>
                  <a:pt x="16" y="197"/>
                </a:lnTo>
                <a:lnTo>
                  <a:pt x="3" y="197"/>
                </a:lnTo>
                <a:lnTo>
                  <a:pt x="0" y="188"/>
                </a:lnTo>
                <a:lnTo>
                  <a:pt x="3" y="166"/>
                </a:lnTo>
                <a:lnTo>
                  <a:pt x="12" y="153"/>
                </a:lnTo>
                <a:lnTo>
                  <a:pt x="11" y="117"/>
                </a:lnTo>
                <a:lnTo>
                  <a:pt x="11" y="108"/>
                </a:lnTo>
                <a:lnTo>
                  <a:pt x="20" y="106"/>
                </a:lnTo>
                <a:lnTo>
                  <a:pt x="28" y="115"/>
                </a:lnTo>
                <a:lnTo>
                  <a:pt x="42" y="119"/>
                </a:lnTo>
                <a:lnTo>
                  <a:pt x="42" y="104"/>
                </a:lnTo>
                <a:lnTo>
                  <a:pt x="36" y="95"/>
                </a:lnTo>
                <a:lnTo>
                  <a:pt x="33" y="88"/>
                </a:lnTo>
                <a:lnTo>
                  <a:pt x="37" y="88"/>
                </a:lnTo>
                <a:lnTo>
                  <a:pt x="40" y="88"/>
                </a:lnTo>
                <a:lnTo>
                  <a:pt x="43" y="88"/>
                </a:lnTo>
                <a:lnTo>
                  <a:pt x="46" y="88"/>
                </a:lnTo>
                <a:lnTo>
                  <a:pt x="51" y="82"/>
                </a:lnTo>
                <a:lnTo>
                  <a:pt x="49" y="75"/>
                </a:lnTo>
                <a:lnTo>
                  <a:pt x="45" y="60"/>
                </a:lnTo>
                <a:lnTo>
                  <a:pt x="36" y="44"/>
                </a:lnTo>
                <a:lnTo>
                  <a:pt x="23" y="35"/>
                </a:lnTo>
                <a:lnTo>
                  <a:pt x="19" y="22"/>
                </a:lnTo>
                <a:lnTo>
                  <a:pt x="25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16" name="Freeform 17"/>
          <p:cNvSpPr>
            <a:spLocks/>
          </p:cNvSpPr>
          <p:nvPr/>
        </p:nvSpPr>
        <p:spPr bwMode="ltGray">
          <a:xfrm>
            <a:off x="5958386" y="2514460"/>
            <a:ext cx="260350" cy="339725"/>
          </a:xfrm>
          <a:custGeom>
            <a:avLst/>
            <a:gdLst>
              <a:gd name="T0" fmla="*/ 0 w 130"/>
              <a:gd name="T1" fmla="*/ 0 h 188"/>
              <a:gd name="T2" fmla="*/ 26035 w 130"/>
              <a:gd name="T3" fmla="*/ 0 h 188"/>
              <a:gd name="T4" fmla="*/ 34046 w 130"/>
              <a:gd name="T5" fmla="*/ 23492 h 188"/>
              <a:gd name="T6" fmla="*/ 68092 w 130"/>
              <a:gd name="T7" fmla="*/ 59633 h 188"/>
              <a:gd name="T8" fmla="*/ 84113 w 130"/>
              <a:gd name="T9" fmla="*/ 99388 h 188"/>
              <a:gd name="T10" fmla="*/ 108145 w 130"/>
              <a:gd name="T11" fmla="*/ 103002 h 188"/>
              <a:gd name="T12" fmla="*/ 128172 w 130"/>
              <a:gd name="T13" fmla="*/ 112037 h 188"/>
              <a:gd name="T14" fmla="*/ 142191 w 130"/>
              <a:gd name="T15" fmla="*/ 128300 h 188"/>
              <a:gd name="T16" fmla="*/ 162218 w 130"/>
              <a:gd name="T17" fmla="*/ 128300 h 188"/>
              <a:gd name="T18" fmla="*/ 182245 w 130"/>
              <a:gd name="T19" fmla="*/ 151792 h 188"/>
              <a:gd name="T20" fmla="*/ 202272 w 130"/>
              <a:gd name="T21" fmla="*/ 171670 h 188"/>
              <a:gd name="T22" fmla="*/ 222299 w 130"/>
              <a:gd name="T23" fmla="*/ 184319 h 188"/>
              <a:gd name="T24" fmla="*/ 220296 w 130"/>
              <a:gd name="T25" fmla="*/ 195161 h 188"/>
              <a:gd name="T26" fmla="*/ 208280 w 130"/>
              <a:gd name="T27" fmla="*/ 204196 h 188"/>
              <a:gd name="T28" fmla="*/ 196264 w 130"/>
              <a:gd name="T29" fmla="*/ 204196 h 188"/>
              <a:gd name="T30" fmla="*/ 188253 w 130"/>
              <a:gd name="T31" fmla="*/ 215039 h 188"/>
              <a:gd name="T32" fmla="*/ 214288 w 130"/>
              <a:gd name="T33" fmla="*/ 238530 h 188"/>
              <a:gd name="T34" fmla="*/ 232312 w 130"/>
              <a:gd name="T35" fmla="*/ 263829 h 188"/>
              <a:gd name="T36" fmla="*/ 260350 w 130"/>
              <a:gd name="T37" fmla="*/ 287321 h 188"/>
              <a:gd name="T38" fmla="*/ 242326 w 130"/>
              <a:gd name="T39" fmla="*/ 314426 h 188"/>
              <a:gd name="T40" fmla="*/ 226304 w 130"/>
              <a:gd name="T41" fmla="*/ 323462 h 188"/>
              <a:gd name="T42" fmla="*/ 228307 w 130"/>
              <a:gd name="T43" fmla="*/ 339725 h 188"/>
              <a:gd name="T44" fmla="*/ 202272 w 130"/>
              <a:gd name="T45" fmla="*/ 339725 h 188"/>
              <a:gd name="T46" fmla="*/ 192258 w 130"/>
              <a:gd name="T47" fmla="*/ 327076 h 188"/>
              <a:gd name="T48" fmla="*/ 170229 w 130"/>
              <a:gd name="T49" fmla="*/ 294549 h 188"/>
              <a:gd name="T50" fmla="*/ 154207 w 130"/>
              <a:gd name="T51" fmla="*/ 267443 h 188"/>
              <a:gd name="T52" fmla="*/ 130175 w 130"/>
              <a:gd name="T53" fmla="*/ 218653 h 188"/>
              <a:gd name="T54" fmla="*/ 102137 w 130"/>
              <a:gd name="T55" fmla="*/ 184319 h 188"/>
              <a:gd name="T56" fmla="*/ 72097 w 130"/>
              <a:gd name="T57" fmla="*/ 131914 h 188"/>
              <a:gd name="T58" fmla="*/ 54073 w 130"/>
              <a:gd name="T59" fmla="*/ 115651 h 188"/>
              <a:gd name="T60" fmla="*/ 38051 w 130"/>
              <a:gd name="T61" fmla="*/ 103002 h 188"/>
              <a:gd name="T62" fmla="*/ 32043 w 130"/>
              <a:gd name="T63" fmla="*/ 75896 h 188"/>
              <a:gd name="T64" fmla="*/ 4005 w 130"/>
              <a:gd name="T65" fmla="*/ 52404 h 188"/>
              <a:gd name="T66" fmla="*/ 4005 w 130"/>
              <a:gd name="T67" fmla="*/ 36141 h 188"/>
              <a:gd name="T68" fmla="*/ 0 w 130"/>
              <a:gd name="T69" fmla="*/ 0 h 18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30" h="188">
                <a:moveTo>
                  <a:pt x="0" y="0"/>
                </a:moveTo>
                <a:lnTo>
                  <a:pt x="13" y="0"/>
                </a:lnTo>
                <a:lnTo>
                  <a:pt x="17" y="13"/>
                </a:lnTo>
                <a:lnTo>
                  <a:pt x="34" y="33"/>
                </a:lnTo>
                <a:lnTo>
                  <a:pt x="42" y="55"/>
                </a:lnTo>
                <a:lnTo>
                  <a:pt x="54" y="57"/>
                </a:lnTo>
                <a:lnTo>
                  <a:pt x="64" y="62"/>
                </a:lnTo>
                <a:lnTo>
                  <a:pt x="71" y="71"/>
                </a:lnTo>
                <a:lnTo>
                  <a:pt x="81" y="71"/>
                </a:lnTo>
                <a:lnTo>
                  <a:pt x="91" y="84"/>
                </a:lnTo>
                <a:lnTo>
                  <a:pt x="101" y="95"/>
                </a:lnTo>
                <a:lnTo>
                  <a:pt x="111" y="102"/>
                </a:lnTo>
                <a:lnTo>
                  <a:pt x="110" y="108"/>
                </a:lnTo>
                <a:lnTo>
                  <a:pt x="104" y="113"/>
                </a:lnTo>
                <a:lnTo>
                  <a:pt x="98" y="113"/>
                </a:lnTo>
                <a:lnTo>
                  <a:pt x="94" y="119"/>
                </a:lnTo>
                <a:lnTo>
                  <a:pt x="107" y="132"/>
                </a:lnTo>
                <a:lnTo>
                  <a:pt x="116" y="146"/>
                </a:lnTo>
                <a:lnTo>
                  <a:pt x="130" y="159"/>
                </a:lnTo>
                <a:lnTo>
                  <a:pt x="121" y="174"/>
                </a:lnTo>
                <a:lnTo>
                  <a:pt x="113" y="179"/>
                </a:lnTo>
                <a:lnTo>
                  <a:pt x="114" y="188"/>
                </a:lnTo>
                <a:lnTo>
                  <a:pt x="101" y="188"/>
                </a:lnTo>
                <a:lnTo>
                  <a:pt x="96" y="181"/>
                </a:lnTo>
                <a:lnTo>
                  <a:pt x="85" y="163"/>
                </a:lnTo>
                <a:lnTo>
                  <a:pt x="77" y="148"/>
                </a:lnTo>
                <a:lnTo>
                  <a:pt x="65" y="121"/>
                </a:lnTo>
                <a:lnTo>
                  <a:pt x="51" y="102"/>
                </a:lnTo>
                <a:lnTo>
                  <a:pt x="36" y="73"/>
                </a:lnTo>
                <a:lnTo>
                  <a:pt x="27" y="64"/>
                </a:lnTo>
                <a:lnTo>
                  <a:pt x="19" y="57"/>
                </a:lnTo>
                <a:lnTo>
                  <a:pt x="16" y="42"/>
                </a:lnTo>
                <a:lnTo>
                  <a:pt x="2" y="29"/>
                </a:lnTo>
                <a:lnTo>
                  <a:pt x="2" y="2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ltGray">
          <a:xfrm>
            <a:off x="3962400" y="2655888"/>
            <a:ext cx="1893888" cy="2566987"/>
          </a:xfrm>
          <a:custGeom>
            <a:avLst/>
            <a:gdLst>
              <a:gd name="T0" fmla="*/ 1448503 w 944"/>
              <a:gd name="T1" fmla="*/ 411941 h 1427"/>
              <a:gd name="T2" fmla="*/ 1625052 w 944"/>
              <a:gd name="T3" fmla="*/ 838273 h 1427"/>
              <a:gd name="T4" fmla="*/ 1695271 w 944"/>
              <a:gd name="T5" fmla="*/ 949803 h 1427"/>
              <a:gd name="T6" fmla="*/ 1849751 w 944"/>
              <a:gd name="T7" fmla="*/ 921021 h 1427"/>
              <a:gd name="T8" fmla="*/ 1891882 w 944"/>
              <a:gd name="T9" fmla="*/ 1025356 h 1427"/>
              <a:gd name="T10" fmla="*/ 1705302 w 944"/>
              <a:gd name="T11" fmla="*/ 1311376 h 1427"/>
              <a:gd name="T12" fmla="*/ 1552828 w 944"/>
              <a:gd name="T13" fmla="*/ 1640569 h 1427"/>
              <a:gd name="T14" fmla="*/ 1574896 w 944"/>
              <a:gd name="T15" fmla="*/ 1759295 h 1427"/>
              <a:gd name="T16" fmla="*/ 1574896 w 944"/>
              <a:gd name="T17" fmla="*/ 1883417 h 1427"/>
              <a:gd name="T18" fmla="*/ 1506684 w 944"/>
              <a:gd name="T19" fmla="*/ 1926589 h 1427"/>
              <a:gd name="T20" fmla="*/ 1408379 w 944"/>
              <a:gd name="T21" fmla="*/ 2090287 h 1427"/>
              <a:gd name="T22" fmla="*/ 1370260 w 944"/>
              <a:gd name="T23" fmla="*/ 2228800 h 1427"/>
              <a:gd name="T24" fmla="*/ 1273961 w 944"/>
              <a:gd name="T25" fmla="*/ 2419480 h 1427"/>
              <a:gd name="T26" fmla="*/ 1221799 w 944"/>
              <a:gd name="T27" fmla="*/ 2464451 h 1427"/>
              <a:gd name="T28" fmla="*/ 1107443 w 944"/>
              <a:gd name="T29" fmla="*/ 2559792 h 1427"/>
              <a:gd name="T30" fmla="*/ 969013 w 944"/>
              <a:gd name="T31" fmla="*/ 2527412 h 1427"/>
              <a:gd name="T32" fmla="*/ 952963 w 944"/>
              <a:gd name="T33" fmla="*/ 2435670 h 1427"/>
              <a:gd name="T34" fmla="*/ 890769 w 944"/>
              <a:gd name="T35" fmla="*/ 2307950 h 1427"/>
              <a:gd name="T36" fmla="*/ 878732 w 944"/>
              <a:gd name="T37" fmla="*/ 2201816 h 1427"/>
              <a:gd name="T38" fmla="*/ 860676 w 944"/>
              <a:gd name="T39" fmla="*/ 2129862 h 1427"/>
              <a:gd name="T40" fmla="*/ 800489 w 944"/>
              <a:gd name="T41" fmla="*/ 2050711 h 1427"/>
              <a:gd name="T42" fmla="*/ 764376 w 944"/>
              <a:gd name="T43" fmla="*/ 1946377 h 1427"/>
              <a:gd name="T44" fmla="*/ 816539 w 944"/>
              <a:gd name="T45" fmla="*/ 1768289 h 1427"/>
              <a:gd name="T46" fmla="*/ 792464 w 944"/>
              <a:gd name="T47" fmla="*/ 1521844 h 1427"/>
              <a:gd name="T48" fmla="*/ 708202 w 944"/>
              <a:gd name="T49" fmla="*/ 1397722 h 1427"/>
              <a:gd name="T50" fmla="*/ 696164 w 944"/>
              <a:gd name="T51" fmla="*/ 1203444 h 1427"/>
              <a:gd name="T52" fmla="*/ 575790 w 944"/>
              <a:gd name="T53" fmla="*/ 1131489 h 1427"/>
              <a:gd name="T54" fmla="*/ 413285 w 944"/>
              <a:gd name="T55" fmla="*/ 1151277 h 1427"/>
              <a:gd name="T56" fmla="*/ 88274 w 944"/>
              <a:gd name="T57" fmla="*/ 996574 h 1427"/>
              <a:gd name="T58" fmla="*/ 14044 w 944"/>
              <a:gd name="T59" fmla="*/ 742933 h 1427"/>
              <a:gd name="T60" fmla="*/ 74231 w 944"/>
              <a:gd name="T61" fmla="*/ 563046 h 1427"/>
              <a:gd name="T62" fmla="*/ 182568 w 944"/>
              <a:gd name="T63" fmla="*/ 368768 h 1427"/>
              <a:gd name="T64" fmla="*/ 343067 w 944"/>
              <a:gd name="T65" fmla="*/ 221261 h 1427"/>
              <a:gd name="T66" fmla="*/ 467453 w 944"/>
              <a:gd name="T67" fmla="*/ 66558 h 1427"/>
              <a:gd name="T68" fmla="*/ 577796 w 944"/>
              <a:gd name="T69" fmla="*/ 106133 h 1427"/>
              <a:gd name="T70" fmla="*/ 698171 w 944"/>
              <a:gd name="T71" fmla="*/ 39575 h 1427"/>
              <a:gd name="T72" fmla="*/ 782433 w 944"/>
              <a:gd name="T73" fmla="*/ 7195 h 1427"/>
              <a:gd name="T74" fmla="*/ 846632 w 944"/>
              <a:gd name="T75" fmla="*/ 86346 h 1427"/>
              <a:gd name="T76" fmla="*/ 977038 w 944"/>
              <a:gd name="T77" fmla="*/ 214065 h 1427"/>
              <a:gd name="T78" fmla="*/ 1067318 w 944"/>
              <a:gd name="T79" fmla="*/ 154703 h 1427"/>
              <a:gd name="T80" fmla="*/ 1203742 w 944"/>
              <a:gd name="T81" fmla="*/ 197876 h 1427"/>
              <a:gd name="T82" fmla="*/ 1356216 w 944"/>
              <a:gd name="T83" fmla="*/ 194278 h 142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44" h="1427">
                <a:moveTo>
                  <a:pt x="706" y="170"/>
                </a:moveTo>
                <a:lnTo>
                  <a:pt x="722" y="229"/>
                </a:lnTo>
                <a:lnTo>
                  <a:pt x="751" y="320"/>
                </a:lnTo>
                <a:lnTo>
                  <a:pt x="810" y="466"/>
                </a:lnTo>
                <a:lnTo>
                  <a:pt x="831" y="486"/>
                </a:lnTo>
                <a:lnTo>
                  <a:pt x="845" y="528"/>
                </a:lnTo>
                <a:lnTo>
                  <a:pt x="892" y="525"/>
                </a:lnTo>
                <a:lnTo>
                  <a:pt x="922" y="512"/>
                </a:lnTo>
                <a:lnTo>
                  <a:pt x="944" y="512"/>
                </a:lnTo>
                <a:lnTo>
                  <a:pt x="943" y="570"/>
                </a:lnTo>
                <a:lnTo>
                  <a:pt x="935" y="601"/>
                </a:lnTo>
                <a:lnTo>
                  <a:pt x="850" y="729"/>
                </a:lnTo>
                <a:lnTo>
                  <a:pt x="773" y="861"/>
                </a:lnTo>
                <a:lnTo>
                  <a:pt x="774" y="912"/>
                </a:lnTo>
                <a:lnTo>
                  <a:pt x="796" y="950"/>
                </a:lnTo>
                <a:lnTo>
                  <a:pt x="785" y="978"/>
                </a:lnTo>
                <a:lnTo>
                  <a:pt x="791" y="1018"/>
                </a:lnTo>
                <a:lnTo>
                  <a:pt x="785" y="1047"/>
                </a:lnTo>
                <a:lnTo>
                  <a:pt x="767" y="1071"/>
                </a:lnTo>
                <a:lnTo>
                  <a:pt x="751" y="1071"/>
                </a:lnTo>
                <a:lnTo>
                  <a:pt x="725" y="1113"/>
                </a:lnTo>
                <a:lnTo>
                  <a:pt x="702" y="1162"/>
                </a:lnTo>
                <a:lnTo>
                  <a:pt x="706" y="1215"/>
                </a:lnTo>
                <a:lnTo>
                  <a:pt x="683" y="1239"/>
                </a:lnTo>
                <a:lnTo>
                  <a:pt x="662" y="1294"/>
                </a:lnTo>
                <a:lnTo>
                  <a:pt x="635" y="1345"/>
                </a:lnTo>
                <a:lnTo>
                  <a:pt x="621" y="1365"/>
                </a:lnTo>
                <a:lnTo>
                  <a:pt x="609" y="1370"/>
                </a:lnTo>
                <a:lnTo>
                  <a:pt x="588" y="1403"/>
                </a:lnTo>
                <a:lnTo>
                  <a:pt x="552" y="1423"/>
                </a:lnTo>
                <a:lnTo>
                  <a:pt x="507" y="1427"/>
                </a:lnTo>
                <a:lnTo>
                  <a:pt x="483" y="1405"/>
                </a:lnTo>
                <a:lnTo>
                  <a:pt x="480" y="1383"/>
                </a:lnTo>
                <a:lnTo>
                  <a:pt x="475" y="1354"/>
                </a:lnTo>
                <a:lnTo>
                  <a:pt x="458" y="1339"/>
                </a:lnTo>
                <a:lnTo>
                  <a:pt x="444" y="1283"/>
                </a:lnTo>
                <a:lnTo>
                  <a:pt x="439" y="1257"/>
                </a:lnTo>
                <a:lnTo>
                  <a:pt x="438" y="1224"/>
                </a:lnTo>
                <a:lnTo>
                  <a:pt x="430" y="1199"/>
                </a:lnTo>
                <a:lnTo>
                  <a:pt x="429" y="1184"/>
                </a:lnTo>
                <a:lnTo>
                  <a:pt x="415" y="1160"/>
                </a:lnTo>
                <a:lnTo>
                  <a:pt x="399" y="1140"/>
                </a:lnTo>
                <a:lnTo>
                  <a:pt x="388" y="1107"/>
                </a:lnTo>
                <a:lnTo>
                  <a:pt x="381" y="1082"/>
                </a:lnTo>
                <a:lnTo>
                  <a:pt x="384" y="1043"/>
                </a:lnTo>
                <a:lnTo>
                  <a:pt x="407" y="983"/>
                </a:lnTo>
                <a:lnTo>
                  <a:pt x="412" y="919"/>
                </a:lnTo>
                <a:lnTo>
                  <a:pt x="395" y="846"/>
                </a:lnTo>
                <a:lnTo>
                  <a:pt x="370" y="817"/>
                </a:lnTo>
                <a:lnTo>
                  <a:pt x="353" y="777"/>
                </a:lnTo>
                <a:lnTo>
                  <a:pt x="359" y="715"/>
                </a:lnTo>
                <a:lnTo>
                  <a:pt x="347" y="669"/>
                </a:lnTo>
                <a:lnTo>
                  <a:pt x="317" y="665"/>
                </a:lnTo>
                <a:lnTo>
                  <a:pt x="287" y="629"/>
                </a:lnTo>
                <a:lnTo>
                  <a:pt x="248" y="609"/>
                </a:lnTo>
                <a:lnTo>
                  <a:pt x="206" y="640"/>
                </a:lnTo>
                <a:lnTo>
                  <a:pt x="101" y="632"/>
                </a:lnTo>
                <a:lnTo>
                  <a:pt x="44" y="554"/>
                </a:lnTo>
                <a:lnTo>
                  <a:pt x="0" y="448"/>
                </a:lnTo>
                <a:lnTo>
                  <a:pt x="7" y="413"/>
                </a:lnTo>
                <a:lnTo>
                  <a:pt x="27" y="386"/>
                </a:lnTo>
                <a:lnTo>
                  <a:pt x="37" y="313"/>
                </a:lnTo>
                <a:lnTo>
                  <a:pt x="50" y="260"/>
                </a:lnTo>
                <a:lnTo>
                  <a:pt x="91" y="205"/>
                </a:lnTo>
                <a:lnTo>
                  <a:pt x="132" y="181"/>
                </a:lnTo>
                <a:lnTo>
                  <a:pt x="171" y="123"/>
                </a:lnTo>
                <a:lnTo>
                  <a:pt x="180" y="99"/>
                </a:lnTo>
                <a:lnTo>
                  <a:pt x="233" y="37"/>
                </a:lnTo>
                <a:lnTo>
                  <a:pt x="265" y="61"/>
                </a:lnTo>
                <a:lnTo>
                  <a:pt x="288" y="59"/>
                </a:lnTo>
                <a:lnTo>
                  <a:pt x="316" y="26"/>
                </a:lnTo>
                <a:lnTo>
                  <a:pt x="348" y="22"/>
                </a:lnTo>
                <a:lnTo>
                  <a:pt x="370" y="30"/>
                </a:lnTo>
                <a:lnTo>
                  <a:pt x="390" y="4"/>
                </a:lnTo>
                <a:lnTo>
                  <a:pt x="416" y="0"/>
                </a:lnTo>
                <a:lnTo>
                  <a:pt x="422" y="48"/>
                </a:lnTo>
                <a:lnTo>
                  <a:pt x="439" y="84"/>
                </a:lnTo>
                <a:lnTo>
                  <a:pt x="487" y="119"/>
                </a:lnTo>
                <a:lnTo>
                  <a:pt x="527" y="126"/>
                </a:lnTo>
                <a:lnTo>
                  <a:pt x="532" y="86"/>
                </a:lnTo>
                <a:lnTo>
                  <a:pt x="563" y="86"/>
                </a:lnTo>
                <a:lnTo>
                  <a:pt x="600" y="110"/>
                </a:lnTo>
                <a:lnTo>
                  <a:pt x="640" y="123"/>
                </a:lnTo>
                <a:lnTo>
                  <a:pt x="676" y="108"/>
                </a:lnTo>
                <a:lnTo>
                  <a:pt x="706" y="17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18" name="Freeform 21"/>
          <p:cNvSpPr>
            <a:spLocks/>
          </p:cNvSpPr>
          <p:nvPr/>
        </p:nvSpPr>
        <p:spPr bwMode="ltGray">
          <a:xfrm>
            <a:off x="4087813" y="1262063"/>
            <a:ext cx="838200" cy="557212"/>
          </a:xfrm>
          <a:custGeom>
            <a:avLst/>
            <a:gdLst>
              <a:gd name="T0" fmla="*/ 52137 w 418"/>
              <a:gd name="T1" fmla="*/ 544630 h 310"/>
              <a:gd name="T2" fmla="*/ 82216 w 418"/>
              <a:gd name="T3" fmla="*/ 505086 h 310"/>
              <a:gd name="T4" fmla="*/ 102268 w 418"/>
              <a:gd name="T5" fmla="*/ 492504 h 310"/>
              <a:gd name="T6" fmla="*/ 130342 w 418"/>
              <a:gd name="T7" fmla="*/ 481719 h 310"/>
              <a:gd name="T8" fmla="*/ 150395 w 418"/>
              <a:gd name="T9" fmla="*/ 481719 h 310"/>
              <a:gd name="T10" fmla="*/ 170447 w 418"/>
              <a:gd name="T11" fmla="*/ 465542 h 310"/>
              <a:gd name="T12" fmla="*/ 190500 w 418"/>
              <a:gd name="T13" fmla="*/ 440377 h 310"/>
              <a:gd name="T14" fmla="*/ 212558 w 418"/>
              <a:gd name="T15" fmla="*/ 429592 h 310"/>
              <a:gd name="T16" fmla="*/ 234616 w 418"/>
              <a:gd name="T17" fmla="*/ 417010 h 310"/>
              <a:gd name="T18" fmla="*/ 258679 w 418"/>
              <a:gd name="T19" fmla="*/ 400833 h 310"/>
              <a:gd name="T20" fmla="*/ 290763 w 418"/>
              <a:gd name="T21" fmla="*/ 393643 h 310"/>
              <a:gd name="T22" fmla="*/ 342900 w 418"/>
              <a:gd name="T23" fmla="*/ 400833 h 310"/>
              <a:gd name="T24" fmla="*/ 383005 w 418"/>
              <a:gd name="T25" fmla="*/ 386453 h 310"/>
              <a:gd name="T26" fmla="*/ 405063 w 418"/>
              <a:gd name="T27" fmla="*/ 345112 h 310"/>
              <a:gd name="T28" fmla="*/ 433137 w 418"/>
              <a:gd name="T29" fmla="*/ 314555 h 310"/>
              <a:gd name="T30" fmla="*/ 451184 w 418"/>
              <a:gd name="T31" fmla="*/ 285796 h 310"/>
              <a:gd name="T32" fmla="*/ 467226 w 418"/>
              <a:gd name="T33" fmla="*/ 262429 h 310"/>
              <a:gd name="T34" fmla="*/ 503321 w 418"/>
              <a:gd name="T35" fmla="*/ 235467 h 310"/>
              <a:gd name="T36" fmla="*/ 497305 w 418"/>
              <a:gd name="T37" fmla="*/ 269619 h 310"/>
              <a:gd name="T38" fmla="*/ 525379 w 418"/>
              <a:gd name="T39" fmla="*/ 285796 h 310"/>
              <a:gd name="T40" fmla="*/ 551447 w 418"/>
              <a:gd name="T41" fmla="*/ 275011 h 310"/>
              <a:gd name="T42" fmla="*/ 559468 w 418"/>
              <a:gd name="T43" fmla="*/ 246252 h 310"/>
              <a:gd name="T44" fmla="*/ 569495 w 418"/>
              <a:gd name="T45" fmla="*/ 222885 h 310"/>
              <a:gd name="T46" fmla="*/ 583532 w 418"/>
              <a:gd name="T47" fmla="*/ 199518 h 310"/>
              <a:gd name="T48" fmla="*/ 631658 w 418"/>
              <a:gd name="T49" fmla="*/ 199518 h 310"/>
              <a:gd name="T50" fmla="*/ 677779 w 418"/>
              <a:gd name="T51" fmla="*/ 159974 h 310"/>
              <a:gd name="T52" fmla="*/ 723900 w 418"/>
              <a:gd name="T53" fmla="*/ 131214 h 310"/>
              <a:gd name="T54" fmla="*/ 774032 w 418"/>
              <a:gd name="T55" fmla="*/ 64708 h 310"/>
              <a:gd name="T56" fmla="*/ 816142 w 418"/>
              <a:gd name="T57" fmla="*/ 32354 h 310"/>
              <a:gd name="T58" fmla="*/ 802105 w 418"/>
              <a:gd name="T59" fmla="*/ 0 h 310"/>
              <a:gd name="T60" fmla="*/ 725905 w 418"/>
              <a:gd name="T61" fmla="*/ 19772 h 310"/>
              <a:gd name="T62" fmla="*/ 677779 w 418"/>
              <a:gd name="T63" fmla="*/ 39544 h 310"/>
              <a:gd name="T64" fmla="*/ 625642 w 418"/>
              <a:gd name="T65" fmla="*/ 52126 h 310"/>
              <a:gd name="T66" fmla="*/ 559468 w 418"/>
              <a:gd name="T67" fmla="*/ 84481 h 310"/>
              <a:gd name="T68" fmla="*/ 503321 w 418"/>
              <a:gd name="T69" fmla="*/ 104253 h 310"/>
              <a:gd name="T70" fmla="*/ 445168 w 418"/>
              <a:gd name="T71" fmla="*/ 131214 h 310"/>
              <a:gd name="T72" fmla="*/ 405063 w 418"/>
              <a:gd name="T73" fmla="*/ 170759 h 310"/>
              <a:gd name="T74" fmla="*/ 370974 w 418"/>
              <a:gd name="T75" fmla="*/ 199518 h 310"/>
              <a:gd name="T76" fmla="*/ 300789 w 418"/>
              <a:gd name="T77" fmla="*/ 246252 h 310"/>
              <a:gd name="T78" fmla="*/ 232611 w 418"/>
              <a:gd name="T79" fmla="*/ 310960 h 310"/>
              <a:gd name="T80" fmla="*/ 172453 w 418"/>
              <a:gd name="T81" fmla="*/ 354099 h 310"/>
              <a:gd name="T82" fmla="*/ 126332 w 418"/>
              <a:gd name="T83" fmla="*/ 413415 h 310"/>
              <a:gd name="T84" fmla="*/ 76200 w 418"/>
              <a:gd name="T85" fmla="*/ 452959 h 310"/>
              <a:gd name="T86" fmla="*/ 0 w 418"/>
              <a:gd name="T87" fmla="*/ 557212 h 31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18" h="310">
                <a:moveTo>
                  <a:pt x="0" y="310"/>
                </a:moveTo>
                <a:lnTo>
                  <a:pt x="26" y="303"/>
                </a:lnTo>
                <a:lnTo>
                  <a:pt x="35" y="290"/>
                </a:lnTo>
                <a:lnTo>
                  <a:pt x="41" y="281"/>
                </a:lnTo>
                <a:lnTo>
                  <a:pt x="45" y="274"/>
                </a:lnTo>
                <a:lnTo>
                  <a:pt x="51" y="274"/>
                </a:lnTo>
                <a:lnTo>
                  <a:pt x="57" y="268"/>
                </a:lnTo>
                <a:lnTo>
                  <a:pt x="65" y="268"/>
                </a:lnTo>
                <a:lnTo>
                  <a:pt x="69" y="268"/>
                </a:lnTo>
                <a:lnTo>
                  <a:pt x="75" y="268"/>
                </a:lnTo>
                <a:lnTo>
                  <a:pt x="79" y="268"/>
                </a:lnTo>
                <a:lnTo>
                  <a:pt x="85" y="259"/>
                </a:lnTo>
                <a:lnTo>
                  <a:pt x="88" y="252"/>
                </a:lnTo>
                <a:lnTo>
                  <a:pt x="95" y="245"/>
                </a:lnTo>
                <a:lnTo>
                  <a:pt x="102" y="243"/>
                </a:lnTo>
                <a:lnTo>
                  <a:pt x="106" y="239"/>
                </a:lnTo>
                <a:lnTo>
                  <a:pt x="112" y="237"/>
                </a:lnTo>
                <a:lnTo>
                  <a:pt x="117" y="232"/>
                </a:lnTo>
                <a:lnTo>
                  <a:pt x="123" y="228"/>
                </a:lnTo>
                <a:lnTo>
                  <a:pt x="129" y="223"/>
                </a:lnTo>
                <a:lnTo>
                  <a:pt x="137" y="217"/>
                </a:lnTo>
                <a:lnTo>
                  <a:pt x="145" y="219"/>
                </a:lnTo>
                <a:lnTo>
                  <a:pt x="159" y="223"/>
                </a:lnTo>
                <a:lnTo>
                  <a:pt x="171" y="223"/>
                </a:lnTo>
                <a:lnTo>
                  <a:pt x="185" y="217"/>
                </a:lnTo>
                <a:lnTo>
                  <a:pt x="191" y="215"/>
                </a:lnTo>
                <a:lnTo>
                  <a:pt x="196" y="201"/>
                </a:lnTo>
                <a:lnTo>
                  <a:pt x="202" y="192"/>
                </a:lnTo>
                <a:lnTo>
                  <a:pt x="213" y="181"/>
                </a:lnTo>
                <a:lnTo>
                  <a:pt x="216" y="175"/>
                </a:lnTo>
                <a:lnTo>
                  <a:pt x="216" y="166"/>
                </a:lnTo>
                <a:lnTo>
                  <a:pt x="225" y="159"/>
                </a:lnTo>
                <a:lnTo>
                  <a:pt x="230" y="153"/>
                </a:lnTo>
                <a:lnTo>
                  <a:pt x="233" y="146"/>
                </a:lnTo>
                <a:lnTo>
                  <a:pt x="236" y="144"/>
                </a:lnTo>
                <a:lnTo>
                  <a:pt x="251" y="131"/>
                </a:lnTo>
                <a:lnTo>
                  <a:pt x="251" y="144"/>
                </a:lnTo>
                <a:lnTo>
                  <a:pt x="248" y="150"/>
                </a:lnTo>
                <a:lnTo>
                  <a:pt x="251" y="157"/>
                </a:lnTo>
                <a:lnTo>
                  <a:pt x="262" y="159"/>
                </a:lnTo>
                <a:lnTo>
                  <a:pt x="268" y="159"/>
                </a:lnTo>
                <a:lnTo>
                  <a:pt x="275" y="153"/>
                </a:lnTo>
                <a:lnTo>
                  <a:pt x="279" y="144"/>
                </a:lnTo>
                <a:lnTo>
                  <a:pt x="279" y="137"/>
                </a:lnTo>
                <a:lnTo>
                  <a:pt x="284" y="131"/>
                </a:lnTo>
                <a:lnTo>
                  <a:pt x="284" y="124"/>
                </a:lnTo>
                <a:lnTo>
                  <a:pt x="288" y="115"/>
                </a:lnTo>
                <a:lnTo>
                  <a:pt x="291" y="111"/>
                </a:lnTo>
                <a:lnTo>
                  <a:pt x="299" y="111"/>
                </a:lnTo>
                <a:lnTo>
                  <a:pt x="315" y="111"/>
                </a:lnTo>
                <a:lnTo>
                  <a:pt x="327" y="102"/>
                </a:lnTo>
                <a:lnTo>
                  <a:pt x="338" y="89"/>
                </a:lnTo>
                <a:lnTo>
                  <a:pt x="350" y="84"/>
                </a:lnTo>
                <a:lnTo>
                  <a:pt x="361" y="73"/>
                </a:lnTo>
                <a:lnTo>
                  <a:pt x="369" y="55"/>
                </a:lnTo>
                <a:lnTo>
                  <a:pt x="386" y="36"/>
                </a:lnTo>
                <a:lnTo>
                  <a:pt x="396" y="27"/>
                </a:lnTo>
                <a:lnTo>
                  <a:pt x="407" y="18"/>
                </a:lnTo>
                <a:lnTo>
                  <a:pt x="418" y="7"/>
                </a:lnTo>
                <a:lnTo>
                  <a:pt x="400" y="0"/>
                </a:lnTo>
                <a:lnTo>
                  <a:pt x="381" y="0"/>
                </a:lnTo>
                <a:lnTo>
                  <a:pt x="362" y="11"/>
                </a:lnTo>
                <a:lnTo>
                  <a:pt x="353" y="18"/>
                </a:lnTo>
                <a:lnTo>
                  <a:pt x="338" y="22"/>
                </a:lnTo>
                <a:lnTo>
                  <a:pt x="321" y="24"/>
                </a:lnTo>
                <a:lnTo>
                  <a:pt x="312" y="29"/>
                </a:lnTo>
                <a:lnTo>
                  <a:pt x="291" y="40"/>
                </a:lnTo>
                <a:lnTo>
                  <a:pt x="279" y="47"/>
                </a:lnTo>
                <a:lnTo>
                  <a:pt x="267" y="53"/>
                </a:lnTo>
                <a:lnTo>
                  <a:pt x="251" y="58"/>
                </a:lnTo>
                <a:lnTo>
                  <a:pt x="236" y="64"/>
                </a:lnTo>
                <a:lnTo>
                  <a:pt x="222" y="73"/>
                </a:lnTo>
                <a:lnTo>
                  <a:pt x="211" y="84"/>
                </a:lnTo>
                <a:lnTo>
                  <a:pt x="202" y="95"/>
                </a:lnTo>
                <a:lnTo>
                  <a:pt x="193" y="104"/>
                </a:lnTo>
                <a:lnTo>
                  <a:pt x="185" y="111"/>
                </a:lnTo>
                <a:lnTo>
                  <a:pt x="168" y="124"/>
                </a:lnTo>
                <a:lnTo>
                  <a:pt x="150" y="137"/>
                </a:lnTo>
                <a:lnTo>
                  <a:pt x="129" y="153"/>
                </a:lnTo>
                <a:lnTo>
                  <a:pt x="116" y="173"/>
                </a:lnTo>
                <a:lnTo>
                  <a:pt x="100" y="188"/>
                </a:lnTo>
                <a:lnTo>
                  <a:pt x="86" y="197"/>
                </a:lnTo>
                <a:lnTo>
                  <a:pt x="72" y="217"/>
                </a:lnTo>
                <a:lnTo>
                  <a:pt x="63" y="230"/>
                </a:lnTo>
                <a:lnTo>
                  <a:pt x="51" y="243"/>
                </a:lnTo>
                <a:lnTo>
                  <a:pt x="38" y="252"/>
                </a:lnTo>
                <a:lnTo>
                  <a:pt x="26" y="261"/>
                </a:lnTo>
                <a:lnTo>
                  <a:pt x="0" y="31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19" name="Freeform 22"/>
          <p:cNvSpPr>
            <a:spLocks/>
          </p:cNvSpPr>
          <p:nvPr/>
        </p:nvSpPr>
        <p:spPr bwMode="ltGray">
          <a:xfrm>
            <a:off x="5576888" y="4411663"/>
            <a:ext cx="247650" cy="542925"/>
          </a:xfrm>
          <a:custGeom>
            <a:avLst/>
            <a:gdLst>
              <a:gd name="T0" fmla="*/ 45935 w 124"/>
              <a:gd name="T1" fmla="*/ 171355 h 301"/>
              <a:gd name="T2" fmla="*/ 39944 w 124"/>
              <a:gd name="T3" fmla="*/ 279579 h 301"/>
              <a:gd name="T4" fmla="*/ 17975 w 124"/>
              <a:gd name="T5" fmla="*/ 346318 h 301"/>
              <a:gd name="T6" fmla="*/ 0 w 124"/>
              <a:gd name="T7" fmla="*/ 411252 h 301"/>
              <a:gd name="T8" fmla="*/ 0 w 124"/>
              <a:gd name="T9" fmla="*/ 458149 h 301"/>
              <a:gd name="T10" fmla="*/ 5992 w 124"/>
              <a:gd name="T11" fmla="*/ 497832 h 301"/>
              <a:gd name="T12" fmla="*/ 27960 w 124"/>
              <a:gd name="T13" fmla="*/ 533906 h 301"/>
              <a:gd name="T14" fmla="*/ 45935 w 124"/>
              <a:gd name="T15" fmla="*/ 539318 h 301"/>
              <a:gd name="T16" fmla="*/ 61913 w 124"/>
              <a:gd name="T17" fmla="*/ 539318 h 301"/>
              <a:gd name="T18" fmla="*/ 79887 w 124"/>
              <a:gd name="T19" fmla="*/ 542925 h 301"/>
              <a:gd name="T20" fmla="*/ 89873 w 124"/>
              <a:gd name="T21" fmla="*/ 514065 h 301"/>
              <a:gd name="T22" fmla="*/ 99859 w 124"/>
              <a:gd name="T23" fmla="*/ 443719 h 301"/>
              <a:gd name="T24" fmla="*/ 125822 w 124"/>
              <a:gd name="T25" fmla="*/ 395019 h 301"/>
              <a:gd name="T26" fmla="*/ 133811 w 124"/>
              <a:gd name="T27" fmla="*/ 322869 h 301"/>
              <a:gd name="T28" fmla="*/ 145794 w 124"/>
              <a:gd name="T29" fmla="*/ 295813 h 301"/>
              <a:gd name="T30" fmla="*/ 157777 w 124"/>
              <a:gd name="T31" fmla="*/ 275972 h 301"/>
              <a:gd name="T32" fmla="*/ 165766 w 124"/>
              <a:gd name="T33" fmla="*/ 223663 h 301"/>
              <a:gd name="T34" fmla="*/ 185738 w 124"/>
              <a:gd name="T35" fmla="*/ 191196 h 301"/>
              <a:gd name="T36" fmla="*/ 197721 w 124"/>
              <a:gd name="T37" fmla="*/ 167748 h 301"/>
              <a:gd name="T38" fmla="*/ 209704 w 124"/>
              <a:gd name="T39" fmla="*/ 147906 h 301"/>
              <a:gd name="T40" fmla="*/ 209704 w 124"/>
              <a:gd name="T41" fmla="*/ 135280 h 301"/>
              <a:gd name="T42" fmla="*/ 237664 w 124"/>
              <a:gd name="T43" fmla="*/ 108224 h 301"/>
              <a:gd name="T44" fmla="*/ 241658 w 124"/>
              <a:gd name="T45" fmla="*/ 59523 h 301"/>
              <a:gd name="T46" fmla="*/ 247650 w 124"/>
              <a:gd name="T47" fmla="*/ 32467 h 301"/>
              <a:gd name="T48" fmla="*/ 221687 w 124"/>
              <a:gd name="T49" fmla="*/ 19841 h 301"/>
              <a:gd name="T50" fmla="*/ 207706 w 124"/>
              <a:gd name="T51" fmla="*/ 0 h 301"/>
              <a:gd name="T52" fmla="*/ 185738 w 124"/>
              <a:gd name="T53" fmla="*/ 19841 h 301"/>
              <a:gd name="T54" fmla="*/ 165766 w 124"/>
              <a:gd name="T55" fmla="*/ 68542 h 301"/>
              <a:gd name="T56" fmla="*/ 145794 w 124"/>
              <a:gd name="T57" fmla="*/ 104617 h 301"/>
              <a:gd name="T58" fmla="*/ 125822 w 124"/>
              <a:gd name="T59" fmla="*/ 131673 h 301"/>
              <a:gd name="T60" fmla="*/ 117833 w 124"/>
              <a:gd name="T61" fmla="*/ 131673 h 301"/>
              <a:gd name="T62" fmla="*/ 99859 w 124"/>
              <a:gd name="T63" fmla="*/ 147906 h 301"/>
              <a:gd name="T64" fmla="*/ 89873 w 124"/>
              <a:gd name="T65" fmla="*/ 164140 h 301"/>
              <a:gd name="T66" fmla="*/ 45935 w 124"/>
              <a:gd name="T67" fmla="*/ 171355 h 30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24" h="301">
                <a:moveTo>
                  <a:pt x="23" y="95"/>
                </a:moveTo>
                <a:lnTo>
                  <a:pt x="20" y="155"/>
                </a:lnTo>
                <a:lnTo>
                  <a:pt x="9" y="192"/>
                </a:lnTo>
                <a:lnTo>
                  <a:pt x="0" y="228"/>
                </a:lnTo>
                <a:lnTo>
                  <a:pt x="0" y="254"/>
                </a:lnTo>
                <a:lnTo>
                  <a:pt x="3" y="276"/>
                </a:lnTo>
                <a:lnTo>
                  <a:pt x="14" y="296"/>
                </a:lnTo>
                <a:lnTo>
                  <a:pt x="23" y="299"/>
                </a:lnTo>
                <a:lnTo>
                  <a:pt x="31" y="299"/>
                </a:lnTo>
                <a:lnTo>
                  <a:pt x="40" y="301"/>
                </a:lnTo>
                <a:lnTo>
                  <a:pt x="45" y="285"/>
                </a:lnTo>
                <a:lnTo>
                  <a:pt x="50" y="246"/>
                </a:lnTo>
                <a:lnTo>
                  <a:pt x="63" y="219"/>
                </a:lnTo>
                <a:lnTo>
                  <a:pt x="67" y="179"/>
                </a:lnTo>
                <a:lnTo>
                  <a:pt x="73" y="164"/>
                </a:lnTo>
                <a:lnTo>
                  <a:pt x="79" y="153"/>
                </a:lnTo>
                <a:lnTo>
                  <a:pt x="83" y="124"/>
                </a:lnTo>
                <a:lnTo>
                  <a:pt x="93" y="106"/>
                </a:lnTo>
                <a:lnTo>
                  <a:pt x="99" y="93"/>
                </a:lnTo>
                <a:lnTo>
                  <a:pt x="105" y="82"/>
                </a:lnTo>
                <a:lnTo>
                  <a:pt x="105" y="75"/>
                </a:lnTo>
                <a:lnTo>
                  <a:pt x="119" y="60"/>
                </a:lnTo>
                <a:lnTo>
                  <a:pt x="121" y="33"/>
                </a:lnTo>
                <a:lnTo>
                  <a:pt x="124" y="18"/>
                </a:lnTo>
                <a:lnTo>
                  <a:pt x="111" y="11"/>
                </a:lnTo>
                <a:lnTo>
                  <a:pt x="104" y="0"/>
                </a:lnTo>
                <a:lnTo>
                  <a:pt x="93" y="11"/>
                </a:lnTo>
                <a:lnTo>
                  <a:pt x="83" y="38"/>
                </a:lnTo>
                <a:lnTo>
                  <a:pt x="73" y="58"/>
                </a:lnTo>
                <a:lnTo>
                  <a:pt x="63" y="73"/>
                </a:lnTo>
                <a:lnTo>
                  <a:pt x="59" y="73"/>
                </a:lnTo>
                <a:lnTo>
                  <a:pt x="50" y="82"/>
                </a:lnTo>
                <a:lnTo>
                  <a:pt x="45" y="91"/>
                </a:lnTo>
                <a:lnTo>
                  <a:pt x="23" y="95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4375150" y="1314450"/>
            <a:ext cx="3397250" cy="2565400"/>
          </a:xfrm>
          <a:custGeom>
            <a:avLst/>
            <a:gdLst>
              <a:gd name="T0" fmla="*/ 3092240 w 1693"/>
              <a:gd name="T1" fmla="*/ 1157580 h 1425"/>
              <a:gd name="T2" fmla="*/ 2991908 w 1693"/>
              <a:gd name="T3" fmla="*/ 1411420 h 1425"/>
              <a:gd name="T4" fmla="*/ 3146419 w 1693"/>
              <a:gd name="T5" fmla="*/ 1845288 h 1425"/>
              <a:gd name="T6" fmla="*/ 3066154 w 1693"/>
              <a:gd name="T7" fmla="*/ 2104528 h 1425"/>
              <a:gd name="T8" fmla="*/ 2893582 w 1693"/>
              <a:gd name="T9" fmla="*/ 2210745 h 1425"/>
              <a:gd name="T10" fmla="*/ 2917662 w 1693"/>
              <a:gd name="T11" fmla="*/ 2462784 h 1425"/>
              <a:gd name="T12" fmla="*/ 2849436 w 1693"/>
              <a:gd name="T13" fmla="*/ 2347566 h 1425"/>
              <a:gd name="T14" fmla="*/ 2630712 w 1693"/>
              <a:gd name="T15" fmla="*/ 1985710 h 1425"/>
              <a:gd name="T16" fmla="*/ 2311655 w 1693"/>
              <a:gd name="T17" fmla="*/ 2091926 h 1425"/>
              <a:gd name="T18" fmla="*/ 2125037 w 1693"/>
              <a:gd name="T19" fmla="*/ 2147735 h 1425"/>
              <a:gd name="T20" fmla="*/ 1735748 w 1693"/>
              <a:gd name="T21" fmla="*/ 1758874 h 1425"/>
              <a:gd name="T22" fmla="*/ 1362512 w 1693"/>
              <a:gd name="T23" fmla="*/ 1674261 h 1425"/>
              <a:gd name="T24" fmla="*/ 1679562 w 1693"/>
              <a:gd name="T25" fmla="*/ 1910098 h 1425"/>
              <a:gd name="T26" fmla="*/ 1252146 w 1693"/>
              <a:gd name="T27" fmla="*/ 2111729 h 1425"/>
              <a:gd name="T28" fmla="*/ 1121715 w 1693"/>
              <a:gd name="T29" fmla="*/ 1861490 h 1425"/>
              <a:gd name="T30" fmla="*/ 943123 w 1693"/>
              <a:gd name="T31" fmla="*/ 1535639 h 1425"/>
              <a:gd name="T32" fmla="*/ 846804 w 1693"/>
              <a:gd name="T33" fmla="*/ 1361012 h 1425"/>
              <a:gd name="T34" fmla="*/ 800651 w 1693"/>
              <a:gd name="T35" fmla="*/ 1252995 h 1425"/>
              <a:gd name="T36" fmla="*/ 738445 w 1693"/>
              <a:gd name="T37" fmla="*/ 1189986 h 1425"/>
              <a:gd name="T38" fmla="*/ 706339 w 1693"/>
              <a:gd name="T39" fmla="*/ 1325007 h 1425"/>
              <a:gd name="T40" fmla="*/ 604000 w 1693"/>
              <a:gd name="T41" fmla="*/ 1105372 h 1425"/>
              <a:gd name="T42" fmla="*/ 515708 w 1693"/>
              <a:gd name="T43" fmla="*/ 1078368 h 1425"/>
              <a:gd name="T44" fmla="*/ 616040 w 1693"/>
              <a:gd name="T45" fmla="*/ 1249395 h 1425"/>
              <a:gd name="T46" fmla="*/ 585940 w 1693"/>
              <a:gd name="T47" fmla="*/ 1236793 h 1425"/>
              <a:gd name="T48" fmla="*/ 487615 w 1693"/>
              <a:gd name="T49" fmla="*/ 1137777 h 1425"/>
              <a:gd name="T50" fmla="*/ 379256 w 1693"/>
              <a:gd name="T51" fmla="*/ 1074768 h 1425"/>
              <a:gd name="T52" fmla="*/ 260864 w 1693"/>
              <a:gd name="T53" fmla="*/ 1180984 h 1425"/>
              <a:gd name="T54" fmla="*/ 238791 w 1693"/>
              <a:gd name="T55" fmla="*/ 1296202 h 1425"/>
              <a:gd name="T56" fmla="*/ 136452 w 1693"/>
              <a:gd name="T57" fmla="*/ 1361012 h 1425"/>
              <a:gd name="T58" fmla="*/ 14047 w 1693"/>
              <a:gd name="T59" fmla="*/ 1276399 h 1425"/>
              <a:gd name="T60" fmla="*/ 136452 w 1693"/>
              <a:gd name="T61" fmla="*/ 1094571 h 1425"/>
              <a:gd name="T62" fmla="*/ 174578 w 1693"/>
              <a:gd name="T63" fmla="*/ 891139 h 1425"/>
              <a:gd name="T64" fmla="*/ 307017 w 1693"/>
              <a:gd name="T65" fmla="*/ 831730 h 1425"/>
              <a:gd name="T66" fmla="*/ 433435 w 1693"/>
              <a:gd name="T67" fmla="*/ 727313 h 1425"/>
              <a:gd name="T68" fmla="*/ 505675 w 1693"/>
              <a:gd name="T69" fmla="*/ 572489 h 1425"/>
              <a:gd name="T70" fmla="*/ 644133 w 1693"/>
              <a:gd name="T71" fmla="*/ 568889 h 1425"/>
              <a:gd name="T72" fmla="*/ 750485 w 1693"/>
              <a:gd name="T73" fmla="*/ 480675 h 1425"/>
              <a:gd name="T74" fmla="*/ 698312 w 1693"/>
              <a:gd name="T75" fmla="*/ 378059 h 1425"/>
              <a:gd name="T76" fmla="*/ 802658 w 1693"/>
              <a:gd name="T77" fmla="*/ 286245 h 1425"/>
              <a:gd name="T78" fmla="*/ 676239 w 1693"/>
              <a:gd name="T79" fmla="*/ 334852 h 1425"/>
              <a:gd name="T80" fmla="*/ 644133 w 1693"/>
              <a:gd name="T81" fmla="*/ 473474 h 1425"/>
              <a:gd name="T82" fmla="*/ 535774 w 1693"/>
              <a:gd name="T83" fmla="*/ 612095 h 1425"/>
              <a:gd name="T84" fmla="*/ 507681 w 1693"/>
              <a:gd name="T85" fmla="*/ 493277 h 1425"/>
              <a:gd name="T86" fmla="*/ 439455 w 1693"/>
              <a:gd name="T87" fmla="*/ 520281 h 1425"/>
              <a:gd name="T88" fmla="*/ 375243 w 1693"/>
              <a:gd name="T89" fmla="*/ 473474 h 1425"/>
              <a:gd name="T90" fmla="*/ 393302 w 1693"/>
              <a:gd name="T91" fmla="*/ 414065 h 1425"/>
              <a:gd name="T92" fmla="*/ 447482 w 1693"/>
              <a:gd name="T93" fmla="*/ 334852 h 1425"/>
              <a:gd name="T94" fmla="*/ 535774 w 1693"/>
              <a:gd name="T95" fmla="*/ 237637 h 1425"/>
              <a:gd name="T96" fmla="*/ 642126 w 1693"/>
              <a:gd name="T97" fmla="*/ 91814 h 1425"/>
              <a:gd name="T98" fmla="*/ 800651 w 1693"/>
              <a:gd name="T99" fmla="*/ 23404 h 1425"/>
              <a:gd name="T100" fmla="*/ 945130 w 1693"/>
              <a:gd name="T101" fmla="*/ 72011 h 1425"/>
              <a:gd name="T102" fmla="*/ 945130 w 1693"/>
              <a:gd name="T103" fmla="*/ 293446 h 1425"/>
              <a:gd name="T104" fmla="*/ 1007336 w 1693"/>
              <a:gd name="T105" fmla="*/ 394261 h 1425"/>
              <a:gd name="T106" fmla="*/ 1087602 w 1693"/>
              <a:gd name="T107" fmla="*/ 345654 h 1425"/>
              <a:gd name="T108" fmla="*/ 1252146 w 1693"/>
              <a:gd name="T109" fmla="*/ 270042 h 1425"/>
              <a:gd name="T110" fmla="*/ 1611336 w 1693"/>
              <a:gd name="T111" fmla="*/ 12602 h 1425"/>
              <a:gd name="T112" fmla="*/ 2131057 w 1693"/>
              <a:gd name="T113" fmla="*/ 174627 h 1425"/>
              <a:gd name="T114" fmla="*/ 2779203 w 1693"/>
              <a:gd name="T115" fmla="*/ 226835 h 1425"/>
              <a:gd name="T116" fmla="*/ 3202605 w 1693"/>
              <a:gd name="T117" fmla="*/ 381660 h 1425"/>
              <a:gd name="T118" fmla="*/ 3327017 w 1693"/>
              <a:gd name="T119" fmla="*/ 676906 h 1425"/>
              <a:gd name="T120" fmla="*/ 3100267 w 1693"/>
              <a:gd name="T121" fmla="*/ 525682 h 1425"/>
              <a:gd name="T122" fmla="*/ 2871509 w 1693"/>
              <a:gd name="T123" fmla="*/ 556287 h 1425"/>
              <a:gd name="T124" fmla="*/ 3128360 w 1693"/>
              <a:gd name="T125" fmla="*/ 943347 h 142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93" h="1425">
                <a:moveTo>
                  <a:pt x="1578" y="581"/>
                </a:moveTo>
                <a:lnTo>
                  <a:pt x="1562" y="621"/>
                </a:lnTo>
                <a:lnTo>
                  <a:pt x="1601" y="661"/>
                </a:lnTo>
                <a:lnTo>
                  <a:pt x="1615" y="700"/>
                </a:lnTo>
                <a:lnTo>
                  <a:pt x="1581" y="722"/>
                </a:lnTo>
                <a:lnTo>
                  <a:pt x="1571" y="683"/>
                </a:lnTo>
                <a:lnTo>
                  <a:pt x="1541" y="643"/>
                </a:lnTo>
                <a:lnTo>
                  <a:pt x="1531" y="601"/>
                </a:lnTo>
                <a:lnTo>
                  <a:pt x="1511" y="621"/>
                </a:lnTo>
                <a:lnTo>
                  <a:pt x="1491" y="638"/>
                </a:lnTo>
                <a:lnTo>
                  <a:pt x="1488" y="672"/>
                </a:lnTo>
                <a:lnTo>
                  <a:pt x="1510" y="707"/>
                </a:lnTo>
                <a:lnTo>
                  <a:pt x="1496" y="736"/>
                </a:lnTo>
                <a:lnTo>
                  <a:pt x="1491" y="784"/>
                </a:lnTo>
                <a:lnTo>
                  <a:pt x="1517" y="815"/>
                </a:lnTo>
                <a:lnTo>
                  <a:pt x="1547" y="824"/>
                </a:lnTo>
                <a:lnTo>
                  <a:pt x="1578" y="857"/>
                </a:lnTo>
                <a:lnTo>
                  <a:pt x="1604" y="901"/>
                </a:lnTo>
                <a:lnTo>
                  <a:pt x="1605" y="968"/>
                </a:lnTo>
                <a:lnTo>
                  <a:pt x="1596" y="999"/>
                </a:lnTo>
                <a:lnTo>
                  <a:pt x="1568" y="1025"/>
                </a:lnTo>
                <a:lnTo>
                  <a:pt x="1534" y="1038"/>
                </a:lnTo>
                <a:lnTo>
                  <a:pt x="1513" y="1058"/>
                </a:lnTo>
                <a:lnTo>
                  <a:pt x="1500" y="1047"/>
                </a:lnTo>
                <a:lnTo>
                  <a:pt x="1490" y="1058"/>
                </a:lnTo>
                <a:lnTo>
                  <a:pt x="1487" y="1107"/>
                </a:lnTo>
                <a:lnTo>
                  <a:pt x="1494" y="1136"/>
                </a:lnTo>
                <a:lnTo>
                  <a:pt x="1528" y="1169"/>
                </a:lnTo>
                <a:lnTo>
                  <a:pt x="1542" y="1202"/>
                </a:lnTo>
                <a:lnTo>
                  <a:pt x="1553" y="1222"/>
                </a:lnTo>
                <a:lnTo>
                  <a:pt x="1550" y="1257"/>
                </a:lnTo>
                <a:lnTo>
                  <a:pt x="1528" y="1286"/>
                </a:lnTo>
                <a:lnTo>
                  <a:pt x="1505" y="1286"/>
                </a:lnTo>
                <a:lnTo>
                  <a:pt x="1468" y="1244"/>
                </a:lnTo>
                <a:lnTo>
                  <a:pt x="1442" y="1228"/>
                </a:lnTo>
                <a:lnTo>
                  <a:pt x="1431" y="1220"/>
                </a:lnTo>
                <a:lnTo>
                  <a:pt x="1420" y="1242"/>
                </a:lnTo>
                <a:lnTo>
                  <a:pt x="1423" y="1273"/>
                </a:lnTo>
                <a:lnTo>
                  <a:pt x="1433" y="1297"/>
                </a:lnTo>
                <a:lnTo>
                  <a:pt x="1439" y="1335"/>
                </a:lnTo>
                <a:lnTo>
                  <a:pt x="1462" y="1348"/>
                </a:lnTo>
                <a:lnTo>
                  <a:pt x="1454" y="1368"/>
                </a:lnTo>
                <a:lnTo>
                  <a:pt x="1456" y="1396"/>
                </a:lnTo>
                <a:lnTo>
                  <a:pt x="1463" y="1425"/>
                </a:lnTo>
                <a:lnTo>
                  <a:pt x="1448" y="1423"/>
                </a:lnTo>
                <a:lnTo>
                  <a:pt x="1431" y="1390"/>
                </a:lnTo>
                <a:lnTo>
                  <a:pt x="1433" y="1354"/>
                </a:lnTo>
                <a:lnTo>
                  <a:pt x="1426" y="1343"/>
                </a:lnTo>
                <a:lnTo>
                  <a:pt x="1420" y="1304"/>
                </a:lnTo>
                <a:lnTo>
                  <a:pt x="1412" y="1293"/>
                </a:lnTo>
                <a:lnTo>
                  <a:pt x="1409" y="1237"/>
                </a:lnTo>
                <a:lnTo>
                  <a:pt x="1399" y="1202"/>
                </a:lnTo>
                <a:lnTo>
                  <a:pt x="1380" y="1171"/>
                </a:lnTo>
                <a:lnTo>
                  <a:pt x="1346" y="1153"/>
                </a:lnTo>
                <a:lnTo>
                  <a:pt x="1321" y="1125"/>
                </a:lnTo>
                <a:lnTo>
                  <a:pt x="1311" y="1103"/>
                </a:lnTo>
                <a:lnTo>
                  <a:pt x="1294" y="1078"/>
                </a:lnTo>
                <a:lnTo>
                  <a:pt x="1267" y="1023"/>
                </a:lnTo>
                <a:lnTo>
                  <a:pt x="1244" y="1027"/>
                </a:lnTo>
                <a:lnTo>
                  <a:pt x="1213" y="1054"/>
                </a:lnTo>
                <a:lnTo>
                  <a:pt x="1200" y="1076"/>
                </a:lnTo>
                <a:lnTo>
                  <a:pt x="1172" y="1118"/>
                </a:lnTo>
                <a:lnTo>
                  <a:pt x="1152" y="1162"/>
                </a:lnTo>
                <a:lnTo>
                  <a:pt x="1144" y="1178"/>
                </a:lnTo>
                <a:lnTo>
                  <a:pt x="1152" y="1231"/>
                </a:lnTo>
                <a:lnTo>
                  <a:pt x="1150" y="1282"/>
                </a:lnTo>
                <a:lnTo>
                  <a:pt x="1125" y="1317"/>
                </a:lnTo>
                <a:lnTo>
                  <a:pt x="1112" y="1319"/>
                </a:lnTo>
                <a:lnTo>
                  <a:pt x="1082" y="1246"/>
                </a:lnTo>
                <a:lnTo>
                  <a:pt x="1059" y="1193"/>
                </a:lnTo>
                <a:lnTo>
                  <a:pt x="1013" y="1096"/>
                </a:lnTo>
                <a:lnTo>
                  <a:pt x="1011" y="1058"/>
                </a:lnTo>
                <a:lnTo>
                  <a:pt x="1000" y="1041"/>
                </a:lnTo>
                <a:lnTo>
                  <a:pt x="993" y="1065"/>
                </a:lnTo>
                <a:lnTo>
                  <a:pt x="953" y="1010"/>
                </a:lnTo>
                <a:lnTo>
                  <a:pt x="899" y="968"/>
                </a:lnTo>
                <a:lnTo>
                  <a:pt x="865" y="977"/>
                </a:lnTo>
                <a:lnTo>
                  <a:pt x="815" y="972"/>
                </a:lnTo>
                <a:lnTo>
                  <a:pt x="792" y="941"/>
                </a:lnTo>
                <a:lnTo>
                  <a:pt x="766" y="946"/>
                </a:lnTo>
                <a:lnTo>
                  <a:pt x="729" y="932"/>
                </a:lnTo>
                <a:lnTo>
                  <a:pt x="652" y="829"/>
                </a:lnTo>
                <a:lnTo>
                  <a:pt x="656" y="871"/>
                </a:lnTo>
                <a:lnTo>
                  <a:pt x="679" y="930"/>
                </a:lnTo>
                <a:lnTo>
                  <a:pt x="706" y="972"/>
                </a:lnTo>
                <a:lnTo>
                  <a:pt x="733" y="994"/>
                </a:lnTo>
                <a:lnTo>
                  <a:pt x="764" y="977"/>
                </a:lnTo>
                <a:lnTo>
                  <a:pt x="789" y="977"/>
                </a:lnTo>
                <a:lnTo>
                  <a:pt x="821" y="1014"/>
                </a:lnTo>
                <a:lnTo>
                  <a:pt x="840" y="1043"/>
                </a:lnTo>
                <a:lnTo>
                  <a:pt x="837" y="1061"/>
                </a:lnTo>
                <a:lnTo>
                  <a:pt x="781" y="1142"/>
                </a:lnTo>
                <a:lnTo>
                  <a:pt x="744" y="1173"/>
                </a:lnTo>
                <a:lnTo>
                  <a:pt x="667" y="1215"/>
                </a:lnTo>
                <a:lnTo>
                  <a:pt x="644" y="1228"/>
                </a:lnTo>
                <a:lnTo>
                  <a:pt x="630" y="1215"/>
                </a:lnTo>
                <a:lnTo>
                  <a:pt x="625" y="1198"/>
                </a:lnTo>
                <a:lnTo>
                  <a:pt x="624" y="1173"/>
                </a:lnTo>
                <a:lnTo>
                  <a:pt x="618" y="1149"/>
                </a:lnTo>
                <a:lnTo>
                  <a:pt x="607" y="1129"/>
                </a:lnTo>
                <a:lnTo>
                  <a:pt x="598" y="1111"/>
                </a:lnTo>
                <a:lnTo>
                  <a:pt x="584" y="1087"/>
                </a:lnTo>
                <a:lnTo>
                  <a:pt x="576" y="1072"/>
                </a:lnTo>
                <a:lnTo>
                  <a:pt x="570" y="1052"/>
                </a:lnTo>
                <a:lnTo>
                  <a:pt x="559" y="1034"/>
                </a:lnTo>
                <a:lnTo>
                  <a:pt x="542" y="990"/>
                </a:lnTo>
                <a:lnTo>
                  <a:pt x="533" y="972"/>
                </a:lnTo>
                <a:lnTo>
                  <a:pt x="520" y="948"/>
                </a:lnTo>
                <a:lnTo>
                  <a:pt x="500" y="915"/>
                </a:lnTo>
                <a:lnTo>
                  <a:pt x="490" y="895"/>
                </a:lnTo>
                <a:lnTo>
                  <a:pt x="480" y="882"/>
                </a:lnTo>
                <a:lnTo>
                  <a:pt x="470" y="853"/>
                </a:lnTo>
                <a:lnTo>
                  <a:pt x="502" y="826"/>
                </a:lnTo>
                <a:lnTo>
                  <a:pt x="516" y="769"/>
                </a:lnTo>
                <a:lnTo>
                  <a:pt x="485" y="753"/>
                </a:lnTo>
                <a:lnTo>
                  <a:pt x="442" y="762"/>
                </a:lnTo>
                <a:lnTo>
                  <a:pt x="432" y="756"/>
                </a:lnTo>
                <a:lnTo>
                  <a:pt x="428" y="756"/>
                </a:lnTo>
                <a:lnTo>
                  <a:pt x="422" y="756"/>
                </a:lnTo>
                <a:lnTo>
                  <a:pt x="417" y="756"/>
                </a:lnTo>
                <a:lnTo>
                  <a:pt x="415" y="745"/>
                </a:lnTo>
                <a:lnTo>
                  <a:pt x="412" y="736"/>
                </a:lnTo>
                <a:lnTo>
                  <a:pt x="412" y="718"/>
                </a:lnTo>
                <a:lnTo>
                  <a:pt x="405" y="709"/>
                </a:lnTo>
                <a:lnTo>
                  <a:pt x="403" y="698"/>
                </a:lnTo>
                <a:lnTo>
                  <a:pt x="399" y="696"/>
                </a:lnTo>
                <a:lnTo>
                  <a:pt x="394" y="687"/>
                </a:lnTo>
                <a:lnTo>
                  <a:pt x="392" y="678"/>
                </a:lnTo>
                <a:lnTo>
                  <a:pt x="389" y="669"/>
                </a:lnTo>
                <a:lnTo>
                  <a:pt x="386" y="661"/>
                </a:lnTo>
                <a:lnTo>
                  <a:pt x="377" y="661"/>
                </a:lnTo>
                <a:lnTo>
                  <a:pt x="371" y="661"/>
                </a:lnTo>
                <a:lnTo>
                  <a:pt x="368" y="661"/>
                </a:lnTo>
                <a:lnTo>
                  <a:pt x="366" y="676"/>
                </a:lnTo>
                <a:lnTo>
                  <a:pt x="366" y="687"/>
                </a:lnTo>
                <a:lnTo>
                  <a:pt x="366" y="700"/>
                </a:lnTo>
                <a:lnTo>
                  <a:pt x="366" y="714"/>
                </a:lnTo>
                <a:lnTo>
                  <a:pt x="366" y="722"/>
                </a:lnTo>
                <a:lnTo>
                  <a:pt x="358" y="727"/>
                </a:lnTo>
                <a:lnTo>
                  <a:pt x="352" y="736"/>
                </a:lnTo>
                <a:lnTo>
                  <a:pt x="343" y="722"/>
                </a:lnTo>
                <a:lnTo>
                  <a:pt x="337" y="705"/>
                </a:lnTo>
                <a:lnTo>
                  <a:pt x="338" y="685"/>
                </a:lnTo>
                <a:lnTo>
                  <a:pt x="329" y="654"/>
                </a:lnTo>
                <a:lnTo>
                  <a:pt x="324" y="636"/>
                </a:lnTo>
                <a:lnTo>
                  <a:pt x="314" y="625"/>
                </a:lnTo>
                <a:lnTo>
                  <a:pt x="301" y="614"/>
                </a:lnTo>
                <a:lnTo>
                  <a:pt x="295" y="599"/>
                </a:lnTo>
                <a:lnTo>
                  <a:pt x="290" y="588"/>
                </a:lnTo>
                <a:lnTo>
                  <a:pt x="280" y="585"/>
                </a:lnTo>
                <a:lnTo>
                  <a:pt x="277" y="579"/>
                </a:lnTo>
                <a:lnTo>
                  <a:pt x="269" y="579"/>
                </a:lnTo>
                <a:lnTo>
                  <a:pt x="263" y="590"/>
                </a:lnTo>
                <a:lnTo>
                  <a:pt x="257" y="599"/>
                </a:lnTo>
                <a:lnTo>
                  <a:pt x="270" y="610"/>
                </a:lnTo>
                <a:lnTo>
                  <a:pt x="278" y="625"/>
                </a:lnTo>
                <a:lnTo>
                  <a:pt x="292" y="645"/>
                </a:lnTo>
                <a:lnTo>
                  <a:pt x="298" y="654"/>
                </a:lnTo>
                <a:lnTo>
                  <a:pt x="309" y="661"/>
                </a:lnTo>
                <a:lnTo>
                  <a:pt x="317" y="678"/>
                </a:lnTo>
                <a:lnTo>
                  <a:pt x="307" y="694"/>
                </a:lnTo>
                <a:lnTo>
                  <a:pt x="306" y="687"/>
                </a:lnTo>
                <a:lnTo>
                  <a:pt x="306" y="678"/>
                </a:lnTo>
                <a:lnTo>
                  <a:pt x="301" y="698"/>
                </a:lnTo>
                <a:lnTo>
                  <a:pt x="300" y="716"/>
                </a:lnTo>
                <a:lnTo>
                  <a:pt x="290" y="720"/>
                </a:lnTo>
                <a:lnTo>
                  <a:pt x="294" y="698"/>
                </a:lnTo>
                <a:lnTo>
                  <a:pt x="292" y="687"/>
                </a:lnTo>
                <a:lnTo>
                  <a:pt x="281" y="680"/>
                </a:lnTo>
                <a:lnTo>
                  <a:pt x="277" y="676"/>
                </a:lnTo>
                <a:lnTo>
                  <a:pt x="272" y="667"/>
                </a:lnTo>
                <a:lnTo>
                  <a:pt x="263" y="658"/>
                </a:lnTo>
                <a:lnTo>
                  <a:pt x="257" y="652"/>
                </a:lnTo>
                <a:lnTo>
                  <a:pt x="250" y="638"/>
                </a:lnTo>
                <a:lnTo>
                  <a:pt x="243" y="632"/>
                </a:lnTo>
                <a:lnTo>
                  <a:pt x="238" y="619"/>
                </a:lnTo>
                <a:lnTo>
                  <a:pt x="236" y="608"/>
                </a:lnTo>
                <a:lnTo>
                  <a:pt x="230" y="603"/>
                </a:lnTo>
                <a:lnTo>
                  <a:pt x="224" y="597"/>
                </a:lnTo>
                <a:lnTo>
                  <a:pt x="212" y="597"/>
                </a:lnTo>
                <a:lnTo>
                  <a:pt x="201" y="599"/>
                </a:lnTo>
                <a:lnTo>
                  <a:pt x="189" y="597"/>
                </a:lnTo>
                <a:lnTo>
                  <a:pt x="167" y="599"/>
                </a:lnTo>
                <a:lnTo>
                  <a:pt x="152" y="601"/>
                </a:lnTo>
                <a:lnTo>
                  <a:pt x="147" y="605"/>
                </a:lnTo>
                <a:lnTo>
                  <a:pt x="145" y="619"/>
                </a:lnTo>
                <a:lnTo>
                  <a:pt x="145" y="634"/>
                </a:lnTo>
                <a:lnTo>
                  <a:pt x="136" y="650"/>
                </a:lnTo>
                <a:lnTo>
                  <a:pt x="130" y="656"/>
                </a:lnTo>
                <a:lnTo>
                  <a:pt x="127" y="661"/>
                </a:lnTo>
                <a:lnTo>
                  <a:pt x="122" y="676"/>
                </a:lnTo>
                <a:lnTo>
                  <a:pt x="119" y="685"/>
                </a:lnTo>
                <a:lnTo>
                  <a:pt x="124" y="692"/>
                </a:lnTo>
                <a:lnTo>
                  <a:pt x="124" y="705"/>
                </a:lnTo>
                <a:lnTo>
                  <a:pt x="122" y="711"/>
                </a:lnTo>
                <a:lnTo>
                  <a:pt x="119" y="720"/>
                </a:lnTo>
                <a:lnTo>
                  <a:pt x="111" y="736"/>
                </a:lnTo>
                <a:lnTo>
                  <a:pt x="107" y="729"/>
                </a:lnTo>
                <a:lnTo>
                  <a:pt x="102" y="734"/>
                </a:lnTo>
                <a:lnTo>
                  <a:pt x="96" y="740"/>
                </a:lnTo>
                <a:lnTo>
                  <a:pt x="87" y="742"/>
                </a:lnTo>
                <a:lnTo>
                  <a:pt x="78" y="753"/>
                </a:lnTo>
                <a:lnTo>
                  <a:pt x="68" y="756"/>
                </a:lnTo>
                <a:lnTo>
                  <a:pt x="59" y="756"/>
                </a:lnTo>
                <a:lnTo>
                  <a:pt x="50" y="756"/>
                </a:lnTo>
                <a:lnTo>
                  <a:pt x="30" y="762"/>
                </a:lnTo>
                <a:lnTo>
                  <a:pt x="20" y="762"/>
                </a:lnTo>
                <a:lnTo>
                  <a:pt x="16" y="747"/>
                </a:lnTo>
                <a:lnTo>
                  <a:pt x="10" y="727"/>
                </a:lnTo>
                <a:lnTo>
                  <a:pt x="7" y="709"/>
                </a:lnTo>
                <a:lnTo>
                  <a:pt x="5" y="692"/>
                </a:lnTo>
                <a:lnTo>
                  <a:pt x="5" y="669"/>
                </a:lnTo>
                <a:lnTo>
                  <a:pt x="0" y="638"/>
                </a:lnTo>
                <a:lnTo>
                  <a:pt x="17" y="619"/>
                </a:lnTo>
                <a:lnTo>
                  <a:pt x="27" y="603"/>
                </a:lnTo>
                <a:lnTo>
                  <a:pt x="47" y="603"/>
                </a:lnTo>
                <a:lnTo>
                  <a:pt x="68" y="608"/>
                </a:lnTo>
                <a:lnTo>
                  <a:pt x="84" y="599"/>
                </a:lnTo>
                <a:lnTo>
                  <a:pt x="101" y="597"/>
                </a:lnTo>
                <a:lnTo>
                  <a:pt x="102" y="570"/>
                </a:lnTo>
                <a:lnTo>
                  <a:pt x="111" y="552"/>
                </a:lnTo>
                <a:lnTo>
                  <a:pt x="88" y="532"/>
                </a:lnTo>
                <a:lnTo>
                  <a:pt x="85" y="517"/>
                </a:lnTo>
                <a:lnTo>
                  <a:pt x="87" y="495"/>
                </a:lnTo>
                <a:lnTo>
                  <a:pt x="104" y="495"/>
                </a:lnTo>
                <a:lnTo>
                  <a:pt x="115" y="493"/>
                </a:lnTo>
                <a:lnTo>
                  <a:pt x="116" y="495"/>
                </a:lnTo>
                <a:lnTo>
                  <a:pt x="128" y="482"/>
                </a:lnTo>
                <a:lnTo>
                  <a:pt x="141" y="475"/>
                </a:lnTo>
                <a:lnTo>
                  <a:pt x="145" y="475"/>
                </a:lnTo>
                <a:lnTo>
                  <a:pt x="153" y="462"/>
                </a:lnTo>
                <a:lnTo>
                  <a:pt x="162" y="457"/>
                </a:lnTo>
                <a:lnTo>
                  <a:pt x="172" y="433"/>
                </a:lnTo>
                <a:lnTo>
                  <a:pt x="178" y="440"/>
                </a:lnTo>
                <a:lnTo>
                  <a:pt x="190" y="424"/>
                </a:lnTo>
                <a:lnTo>
                  <a:pt x="192" y="424"/>
                </a:lnTo>
                <a:lnTo>
                  <a:pt x="207" y="406"/>
                </a:lnTo>
                <a:lnTo>
                  <a:pt x="216" y="404"/>
                </a:lnTo>
                <a:lnTo>
                  <a:pt x="229" y="404"/>
                </a:lnTo>
                <a:lnTo>
                  <a:pt x="236" y="404"/>
                </a:lnTo>
                <a:lnTo>
                  <a:pt x="230" y="382"/>
                </a:lnTo>
                <a:lnTo>
                  <a:pt x="227" y="364"/>
                </a:lnTo>
                <a:lnTo>
                  <a:pt x="224" y="327"/>
                </a:lnTo>
                <a:lnTo>
                  <a:pt x="243" y="325"/>
                </a:lnTo>
                <a:lnTo>
                  <a:pt x="252" y="318"/>
                </a:lnTo>
                <a:lnTo>
                  <a:pt x="247" y="334"/>
                </a:lnTo>
                <a:lnTo>
                  <a:pt x="255" y="345"/>
                </a:lnTo>
                <a:lnTo>
                  <a:pt x="263" y="358"/>
                </a:lnTo>
                <a:lnTo>
                  <a:pt x="267" y="367"/>
                </a:lnTo>
                <a:lnTo>
                  <a:pt x="289" y="364"/>
                </a:lnTo>
                <a:lnTo>
                  <a:pt x="307" y="331"/>
                </a:lnTo>
                <a:lnTo>
                  <a:pt x="321" y="316"/>
                </a:lnTo>
                <a:lnTo>
                  <a:pt x="329" y="305"/>
                </a:lnTo>
                <a:lnTo>
                  <a:pt x="338" y="292"/>
                </a:lnTo>
                <a:lnTo>
                  <a:pt x="348" y="274"/>
                </a:lnTo>
                <a:lnTo>
                  <a:pt x="355" y="281"/>
                </a:lnTo>
                <a:lnTo>
                  <a:pt x="355" y="269"/>
                </a:lnTo>
                <a:lnTo>
                  <a:pt x="360" y="263"/>
                </a:lnTo>
                <a:lnTo>
                  <a:pt x="374" y="267"/>
                </a:lnTo>
                <a:lnTo>
                  <a:pt x="397" y="296"/>
                </a:lnTo>
                <a:lnTo>
                  <a:pt x="392" y="216"/>
                </a:lnTo>
                <a:lnTo>
                  <a:pt x="372" y="252"/>
                </a:lnTo>
                <a:lnTo>
                  <a:pt x="357" y="250"/>
                </a:lnTo>
                <a:lnTo>
                  <a:pt x="352" y="227"/>
                </a:lnTo>
                <a:lnTo>
                  <a:pt x="352" y="216"/>
                </a:lnTo>
                <a:lnTo>
                  <a:pt x="348" y="210"/>
                </a:lnTo>
                <a:lnTo>
                  <a:pt x="360" y="192"/>
                </a:lnTo>
                <a:lnTo>
                  <a:pt x="368" y="179"/>
                </a:lnTo>
                <a:lnTo>
                  <a:pt x="375" y="174"/>
                </a:lnTo>
                <a:lnTo>
                  <a:pt x="382" y="172"/>
                </a:lnTo>
                <a:lnTo>
                  <a:pt x="386" y="161"/>
                </a:lnTo>
                <a:lnTo>
                  <a:pt x="392" y="159"/>
                </a:lnTo>
                <a:lnTo>
                  <a:pt x="400" y="159"/>
                </a:lnTo>
                <a:lnTo>
                  <a:pt x="386" y="139"/>
                </a:lnTo>
                <a:lnTo>
                  <a:pt x="372" y="144"/>
                </a:lnTo>
                <a:lnTo>
                  <a:pt x="363" y="144"/>
                </a:lnTo>
                <a:lnTo>
                  <a:pt x="355" y="137"/>
                </a:lnTo>
                <a:lnTo>
                  <a:pt x="355" y="150"/>
                </a:lnTo>
                <a:lnTo>
                  <a:pt x="348" y="163"/>
                </a:lnTo>
                <a:lnTo>
                  <a:pt x="337" y="186"/>
                </a:lnTo>
                <a:lnTo>
                  <a:pt x="326" y="194"/>
                </a:lnTo>
                <a:lnTo>
                  <a:pt x="318" y="194"/>
                </a:lnTo>
                <a:lnTo>
                  <a:pt x="315" y="210"/>
                </a:lnTo>
                <a:lnTo>
                  <a:pt x="315" y="216"/>
                </a:lnTo>
                <a:lnTo>
                  <a:pt x="309" y="223"/>
                </a:lnTo>
                <a:lnTo>
                  <a:pt x="317" y="250"/>
                </a:lnTo>
                <a:lnTo>
                  <a:pt x="321" y="263"/>
                </a:lnTo>
                <a:lnTo>
                  <a:pt x="312" y="283"/>
                </a:lnTo>
                <a:lnTo>
                  <a:pt x="301" y="296"/>
                </a:lnTo>
                <a:lnTo>
                  <a:pt x="298" y="316"/>
                </a:lnTo>
                <a:lnTo>
                  <a:pt x="292" y="331"/>
                </a:lnTo>
                <a:lnTo>
                  <a:pt x="286" y="331"/>
                </a:lnTo>
                <a:lnTo>
                  <a:pt x="277" y="334"/>
                </a:lnTo>
                <a:lnTo>
                  <a:pt x="267" y="340"/>
                </a:lnTo>
                <a:lnTo>
                  <a:pt x="264" y="338"/>
                </a:lnTo>
                <a:lnTo>
                  <a:pt x="264" y="327"/>
                </a:lnTo>
                <a:lnTo>
                  <a:pt x="263" y="309"/>
                </a:lnTo>
                <a:lnTo>
                  <a:pt x="255" y="309"/>
                </a:lnTo>
                <a:lnTo>
                  <a:pt x="250" y="298"/>
                </a:lnTo>
                <a:lnTo>
                  <a:pt x="252" y="283"/>
                </a:lnTo>
                <a:lnTo>
                  <a:pt x="253" y="274"/>
                </a:lnTo>
                <a:lnTo>
                  <a:pt x="252" y="269"/>
                </a:lnTo>
                <a:lnTo>
                  <a:pt x="246" y="274"/>
                </a:lnTo>
                <a:lnTo>
                  <a:pt x="243" y="274"/>
                </a:lnTo>
                <a:lnTo>
                  <a:pt x="238" y="272"/>
                </a:lnTo>
                <a:lnTo>
                  <a:pt x="235" y="269"/>
                </a:lnTo>
                <a:lnTo>
                  <a:pt x="227" y="278"/>
                </a:lnTo>
                <a:lnTo>
                  <a:pt x="219" y="289"/>
                </a:lnTo>
                <a:lnTo>
                  <a:pt x="212" y="300"/>
                </a:lnTo>
                <a:lnTo>
                  <a:pt x="195" y="298"/>
                </a:lnTo>
                <a:lnTo>
                  <a:pt x="184" y="296"/>
                </a:lnTo>
                <a:lnTo>
                  <a:pt x="176" y="285"/>
                </a:lnTo>
                <a:lnTo>
                  <a:pt x="176" y="278"/>
                </a:lnTo>
                <a:lnTo>
                  <a:pt x="181" y="269"/>
                </a:lnTo>
                <a:lnTo>
                  <a:pt x="187" y="263"/>
                </a:lnTo>
                <a:lnTo>
                  <a:pt x="192" y="254"/>
                </a:lnTo>
                <a:lnTo>
                  <a:pt x="181" y="258"/>
                </a:lnTo>
                <a:lnTo>
                  <a:pt x="176" y="247"/>
                </a:lnTo>
                <a:lnTo>
                  <a:pt x="176" y="241"/>
                </a:lnTo>
                <a:lnTo>
                  <a:pt x="192" y="239"/>
                </a:lnTo>
                <a:lnTo>
                  <a:pt x="206" y="236"/>
                </a:lnTo>
                <a:lnTo>
                  <a:pt x="196" y="230"/>
                </a:lnTo>
                <a:lnTo>
                  <a:pt x="182" y="232"/>
                </a:lnTo>
                <a:lnTo>
                  <a:pt x="182" y="219"/>
                </a:lnTo>
                <a:lnTo>
                  <a:pt x="189" y="210"/>
                </a:lnTo>
                <a:lnTo>
                  <a:pt x="203" y="201"/>
                </a:lnTo>
                <a:lnTo>
                  <a:pt x="207" y="192"/>
                </a:lnTo>
                <a:lnTo>
                  <a:pt x="212" y="188"/>
                </a:lnTo>
                <a:lnTo>
                  <a:pt x="223" y="186"/>
                </a:lnTo>
                <a:lnTo>
                  <a:pt x="232" y="188"/>
                </a:lnTo>
                <a:lnTo>
                  <a:pt x="236" y="192"/>
                </a:lnTo>
                <a:lnTo>
                  <a:pt x="244" y="186"/>
                </a:lnTo>
                <a:lnTo>
                  <a:pt x="236" y="183"/>
                </a:lnTo>
                <a:lnTo>
                  <a:pt x="236" y="166"/>
                </a:lnTo>
                <a:lnTo>
                  <a:pt x="257" y="146"/>
                </a:lnTo>
                <a:lnTo>
                  <a:pt x="267" y="132"/>
                </a:lnTo>
                <a:lnTo>
                  <a:pt x="274" y="130"/>
                </a:lnTo>
                <a:lnTo>
                  <a:pt x="272" y="124"/>
                </a:lnTo>
                <a:lnTo>
                  <a:pt x="281" y="108"/>
                </a:lnTo>
                <a:lnTo>
                  <a:pt x="292" y="88"/>
                </a:lnTo>
                <a:lnTo>
                  <a:pt x="304" y="79"/>
                </a:lnTo>
                <a:lnTo>
                  <a:pt x="295" y="71"/>
                </a:lnTo>
                <a:lnTo>
                  <a:pt x="320" y="51"/>
                </a:lnTo>
                <a:lnTo>
                  <a:pt x="331" y="53"/>
                </a:lnTo>
                <a:lnTo>
                  <a:pt x="329" y="42"/>
                </a:lnTo>
                <a:lnTo>
                  <a:pt x="351" y="40"/>
                </a:lnTo>
                <a:lnTo>
                  <a:pt x="391" y="4"/>
                </a:lnTo>
                <a:lnTo>
                  <a:pt x="397" y="0"/>
                </a:lnTo>
                <a:lnTo>
                  <a:pt x="389" y="26"/>
                </a:lnTo>
                <a:lnTo>
                  <a:pt x="399" y="13"/>
                </a:lnTo>
                <a:lnTo>
                  <a:pt x="409" y="9"/>
                </a:lnTo>
                <a:lnTo>
                  <a:pt x="408" y="20"/>
                </a:lnTo>
                <a:lnTo>
                  <a:pt x="439" y="7"/>
                </a:lnTo>
                <a:lnTo>
                  <a:pt x="454" y="18"/>
                </a:lnTo>
                <a:lnTo>
                  <a:pt x="432" y="29"/>
                </a:lnTo>
                <a:lnTo>
                  <a:pt x="440" y="42"/>
                </a:lnTo>
                <a:lnTo>
                  <a:pt x="471" y="40"/>
                </a:lnTo>
                <a:lnTo>
                  <a:pt x="516" y="60"/>
                </a:lnTo>
                <a:lnTo>
                  <a:pt x="513" y="82"/>
                </a:lnTo>
                <a:lnTo>
                  <a:pt x="494" y="102"/>
                </a:lnTo>
                <a:lnTo>
                  <a:pt x="466" y="113"/>
                </a:lnTo>
                <a:lnTo>
                  <a:pt x="462" y="137"/>
                </a:lnTo>
                <a:lnTo>
                  <a:pt x="463" y="159"/>
                </a:lnTo>
                <a:lnTo>
                  <a:pt x="471" y="163"/>
                </a:lnTo>
                <a:lnTo>
                  <a:pt x="473" y="174"/>
                </a:lnTo>
                <a:lnTo>
                  <a:pt x="476" y="179"/>
                </a:lnTo>
                <a:lnTo>
                  <a:pt x="482" y="183"/>
                </a:lnTo>
                <a:lnTo>
                  <a:pt x="483" y="197"/>
                </a:lnTo>
                <a:lnTo>
                  <a:pt x="493" y="212"/>
                </a:lnTo>
                <a:lnTo>
                  <a:pt x="493" y="219"/>
                </a:lnTo>
                <a:lnTo>
                  <a:pt x="502" y="219"/>
                </a:lnTo>
                <a:lnTo>
                  <a:pt x="505" y="223"/>
                </a:lnTo>
                <a:lnTo>
                  <a:pt x="513" y="227"/>
                </a:lnTo>
                <a:lnTo>
                  <a:pt x="517" y="221"/>
                </a:lnTo>
                <a:lnTo>
                  <a:pt x="522" y="210"/>
                </a:lnTo>
                <a:lnTo>
                  <a:pt x="525" y="203"/>
                </a:lnTo>
                <a:lnTo>
                  <a:pt x="533" y="208"/>
                </a:lnTo>
                <a:lnTo>
                  <a:pt x="542" y="192"/>
                </a:lnTo>
                <a:lnTo>
                  <a:pt x="542" y="181"/>
                </a:lnTo>
                <a:lnTo>
                  <a:pt x="545" y="172"/>
                </a:lnTo>
                <a:lnTo>
                  <a:pt x="547" y="166"/>
                </a:lnTo>
                <a:lnTo>
                  <a:pt x="565" y="159"/>
                </a:lnTo>
                <a:lnTo>
                  <a:pt x="581" y="152"/>
                </a:lnTo>
                <a:lnTo>
                  <a:pt x="601" y="144"/>
                </a:lnTo>
                <a:lnTo>
                  <a:pt x="624" y="150"/>
                </a:lnTo>
                <a:lnTo>
                  <a:pt x="647" y="150"/>
                </a:lnTo>
                <a:lnTo>
                  <a:pt x="686" y="150"/>
                </a:lnTo>
                <a:lnTo>
                  <a:pt x="692" y="95"/>
                </a:lnTo>
                <a:lnTo>
                  <a:pt x="713" y="97"/>
                </a:lnTo>
                <a:lnTo>
                  <a:pt x="729" y="139"/>
                </a:lnTo>
                <a:lnTo>
                  <a:pt x="732" y="104"/>
                </a:lnTo>
                <a:lnTo>
                  <a:pt x="803" y="7"/>
                </a:lnTo>
                <a:lnTo>
                  <a:pt x="831" y="7"/>
                </a:lnTo>
                <a:lnTo>
                  <a:pt x="855" y="26"/>
                </a:lnTo>
                <a:lnTo>
                  <a:pt x="888" y="24"/>
                </a:lnTo>
                <a:lnTo>
                  <a:pt x="931" y="60"/>
                </a:lnTo>
                <a:lnTo>
                  <a:pt x="980" y="79"/>
                </a:lnTo>
                <a:lnTo>
                  <a:pt x="1016" y="75"/>
                </a:lnTo>
                <a:lnTo>
                  <a:pt x="1062" y="97"/>
                </a:lnTo>
                <a:lnTo>
                  <a:pt x="1101" y="97"/>
                </a:lnTo>
                <a:lnTo>
                  <a:pt x="1119" y="82"/>
                </a:lnTo>
                <a:lnTo>
                  <a:pt x="1162" y="82"/>
                </a:lnTo>
                <a:lnTo>
                  <a:pt x="1186" y="99"/>
                </a:lnTo>
                <a:lnTo>
                  <a:pt x="1244" y="99"/>
                </a:lnTo>
                <a:lnTo>
                  <a:pt x="1294" y="130"/>
                </a:lnTo>
                <a:lnTo>
                  <a:pt x="1385" y="126"/>
                </a:lnTo>
                <a:lnTo>
                  <a:pt x="1528" y="139"/>
                </a:lnTo>
                <a:lnTo>
                  <a:pt x="1598" y="181"/>
                </a:lnTo>
                <a:lnTo>
                  <a:pt x="1656" y="208"/>
                </a:lnTo>
                <a:lnTo>
                  <a:pt x="1693" y="230"/>
                </a:lnTo>
                <a:lnTo>
                  <a:pt x="1683" y="236"/>
                </a:lnTo>
                <a:lnTo>
                  <a:pt x="1656" y="219"/>
                </a:lnTo>
                <a:lnTo>
                  <a:pt x="1596" y="212"/>
                </a:lnTo>
                <a:lnTo>
                  <a:pt x="1613" y="230"/>
                </a:lnTo>
                <a:lnTo>
                  <a:pt x="1639" y="239"/>
                </a:lnTo>
                <a:lnTo>
                  <a:pt x="1632" y="267"/>
                </a:lnTo>
                <a:lnTo>
                  <a:pt x="1604" y="285"/>
                </a:lnTo>
                <a:lnTo>
                  <a:pt x="1595" y="314"/>
                </a:lnTo>
                <a:lnTo>
                  <a:pt x="1632" y="340"/>
                </a:lnTo>
                <a:lnTo>
                  <a:pt x="1658" y="376"/>
                </a:lnTo>
                <a:lnTo>
                  <a:pt x="1672" y="426"/>
                </a:lnTo>
                <a:lnTo>
                  <a:pt x="1655" y="431"/>
                </a:lnTo>
                <a:lnTo>
                  <a:pt x="1618" y="415"/>
                </a:lnTo>
                <a:lnTo>
                  <a:pt x="1579" y="378"/>
                </a:lnTo>
                <a:lnTo>
                  <a:pt x="1564" y="358"/>
                </a:lnTo>
                <a:lnTo>
                  <a:pt x="1554" y="331"/>
                </a:lnTo>
                <a:lnTo>
                  <a:pt x="1545" y="292"/>
                </a:lnTo>
                <a:lnTo>
                  <a:pt x="1530" y="278"/>
                </a:lnTo>
                <a:lnTo>
                  <a:pt x="1516" y="276"/>
                </a:lnTo>
                <a:lnTo>
                  <a:pt x="1504" y="281"/>
                </a:lnTo>
                <a:lnTo>
                  <a:pt x="1517" y="311"/>
                </a:lnTo>
                <a:lnTo>
                  <a:pt x="1480" y="316"/>
                </a:lnTo>
                <a:lnTo>
                  <a:pt x="1463" y="300"/>
                </a:lnTo>
                <a:lnTo>
                  <a:pt x="1431" y="309"/>
                </a:lnTo>
                <a:lnTo>
                  <a:pt x="1406" y="334"/>
                </a:lnTo>
                <a:lnTo>
                  <a:pt x="1406" y="347"/>
                </a:lnTo>
                <a:lnTo>
                  <a:pt x="1416" y="369"/>
                </a:lnTo>
                <a:lnTo>
                  <a:pt x="1454" y="376"/>
                </a:lnTo>
                <a:lnTo>
                  <a:pt x="1485" y="402"/>
                </a:lnTo>
                <a:lnTo>
                  <a:pt x="1537" y="475"/>
                </a:lnTo>
                <a:lnTo>
                  <a:pt x="1559" y="524"/>
                </a:lnTo>
                <a:lnTo>
                  <a:pt x="1582" y="581"/>
                </a:lnTo>
                <a:lnTo>
                  <a:pt x="1578" y="581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21" name="Freeform 25"/>
          <p:cNvSpPr>
            <a:spLocks/>
          </p:cNvSpPr>
          <p:nvPr/>
        </p:nvSpPr>
        <p:spPr bwMode="ltGray">
          <a:xfrm>
            <a:off x="341313" y="1306513"/>
            <a:ext cx="2384425" cy="2398712"/>
          </a:xfrm>
          <a:custGeom>
            <a:avLst/>
            <a:gdLst>
              <a:gd name="T0" fmla="*/ 192178 w 1005"/>
              <a:gd name="T1" fmla="*/ 449880 h 1237"/>
              <a:gd name="T2" fmla="*/ 154217 w 1005"/>
              <a:gd name="T3" fmla="*/ 316079 h 1237"/>
              <a:gd name="T4" fmla="*/ 341649 w 1005"/>
              <a:gd name="T5" fmla="*/ 205548 h 1237"/>
              <a:gd name="T6" fmla="*/ 424689 w 1005"/>
              <a:gd name="T7" fmla="*/ 120226 h 1237"/>
              <a:gd name="T8" fmla="*/ 571787 w 1005"/>
              <a:gd name="T9" fmla="*/ 102774 h 1237"/>
              <a:gd name="T10" fmla="*/ 1024947 w 1005"/>
              <a:gd name="T11" fmla="*/ 106653 h 1237"/>
              <a:gd name="T12" fmla="*/ 1257458 w 1005"/>
              <a:gd name="T13" fmla="*/ 149314 h 1237"/>
              <a:gd name="T14" fmla="*/ 1169673 w 1005"/>
              <a:gd name="T15" fmla="*/ 145435 h 1237"/>
              <a:gd name="T16" fmla="*/ 1110359 w 1005"/>
              <a:gd name="T17" fmla="*/ 3878 h 1237"/>
              <a:gd name="T18" fmla="*/ 1224242 w 1005"/>
              <a:gd name="T19" fmla="*/ 0 h 1237"/>
              <a:gd name="T20" fmla="*/ 1312027 w 1005"/>
              <a:gd name="T21" fmla="*/ 63992 h 1237"/>
              <a:gd name="T22" fmla="*/ 1447263 w 1005"/>
              <a:gd name="T23" fmla="*/ 162887 h 1237"/>
              <a:gd name="T24" fmla="*/ 1421165 w 1005"/>
              <a:gd name="T25" fmla="*/ 50418 h 1237"/>
              <a:gd name="T26" fmla="*/ 1675029 w 1005"/>
              <a:gd name="T27" fmla="*/ 159009 h 1237"/>
              <a:gd name="T28" fmla="*/ 1677401 w 1005"/>
              <a:gd name="T29" fmla="*/ 201670 h 1237"/>
              <a:gd name="T30" fmla="*/ 1596734 w 1005"/>
              <a:gd name="T31" fmla="*/ 308323 h 1237"/>
              <a:gd name="T32" fmla="*/ 1535048 w 1005"/>
              <a:gd name="T33" fmla="*/ 484784 h 1237"/>
              <a:gd name="T34" fmla="*/ 1769931 w 1005"/>
              <a:gd name="T35" fmla="*/ 581741 h 1237"/>
              <a:gd name="T36" fmla="*/ 1777049 w 1005"/>
              <a:gd name="T37" fmla="*/ 736872 h 1237"/>
              <a:gd name="T38" fmla="*/ 1810265 w 1005"/>
              <a:gd name="T39" fmla="*/ 616645 h 1237"/>
              <a:gd name="T40" fmla="*/ 1810265 w 1005"/>
              <a:gd name="T41" fmla="*/ 393645 h 1237"/>
              <a:gd name="T42" fmla="*/ 1973972 w 1005"/>
              <a:gd name="T43" fmla="*/ 453758 h 1237"/>
              <a:gd name="T44" fmla="*/ 2075992 w 1005"/>
              <a:gd name="T45" fmla="*/ 389766 h 1237"/>
              <a:gd name="T46" fmla="*/ 2261052 w 1005"/>
              <a:gd name="T47" fmla="*/ 552654 h 1237"/>
              <a:gd name="T48" fmla="*/ 2384425 w 1005"/>
              <a:gd name="T49" fmla="*/ 694211 h 1237"/>
              <a:gd name="T50" fmla="*/ 2284777 w 1005"/>
              <a:gd name="T51" fmla="*/ 750446 h 1237"/>
              <a:gd name="T52" fmla="*/ 2113953 w 1005"/>
              <a:gd name="T53" fmla="*/ 796985 h 1237"/>
              <a:gd name="T54" fmla="*/ 2234954 w 1005"/>
              <a:gd name="T55" fmla="*/ 826072 h 1237"/>
              <a:gd name="T56" fmla="*/ 2284777 w 1005"/>
              <a:gd name="T57" fmla="*/ 955994 h 1237"/>
              <a:gd name="T58" fmla="*/ 2237326 w 1005"/>
              <a:gd name="T59" fmla="*/ 963751 h 1237"/>
              <a:gd name="T60" fmla="*/ 2168522 w 1005"/>
              <a:gd name="T61" fmla="*/ 1016108 h 1237"/>
              <a:gd name="T62" fmla="*/ 2059384 w 1005"/>
              <a:gd name="T63" fmla="*/ 1134395 h 1237"/>
              <a:gd name="T64" fmla="*/ 2047521 w 1005"/>
              <a:gd name="T65" fmla="*/ 1303100 h 1237"/>
              <a:gd name="T66" fmla="*/ 1931266 w 1005"/>
              <a:gd name="T67" fmla="*/ 1555188 h 1237"/>
              <a:gd name="T68" fmla="*/ 1964481 w 1005"/>
              <a:gd name="T69" fmla="*/ 1768493 h 1237"/>
              <a:gd name="T70" fmla="*/ 1898050 w 1005"/>
              <a:gd name="T71" fmla="*/ 1623057 h 1237"/>
              <a:gd name="T72" fmla="*/ 1784167 w 1005"/>
              <a:gd name="T73" fmla="*/ 1559066 h 1237"/>
              <a:gd name="T74" fmla="*/ 1684519 w 1005"/>
              <a:gd name="T75" fmla="*/ 1601727 h 1237"/>
              <a:gd name="T76" fmla="*/ 1516067 w 1005"/>
              <a:gd name="T77" fmla="*/ 1623057 h 1237"/>
              <a:gd name="T78" fmla="*/ 1433028 w 1005"/>
              <a:gd name="T79" fmla="*/ 1782067 h 1237"/>
              <a:gd name="T80" fmla="*/ 1622833 w 1005"/>
              <a:gd name="T81" fmla="*/ 1997311 h 1237"/>
              <a:gd name="T82" fmla="*/ 1656048 w 1005"/>
              <a:gd name="T83" fmla="*/ 1877084 h 1237"/>
              <a:gd name="T84" fmla="*/ 1762814 w 1005"/>
              <a:gd name="T85" fmla="*/ 1962406 h 1237"/>
              <a:gd name="T86" fmla="*/ 1819755 w 1005"/>
              <a:gd name="T87" fmla="*/ 2082633 h 1237"/>
              <a:gd name="T88" fmla="*/ 1867206 w 1005"/>
              <a:gd name="T89" fmla="*/ 2193164 h 1237"/>
              <a:gd name="T90" fmla="*/ 1978717 w 1005"/>
              <a:gd name="T91" fmla="*/ 2356051 h 1237"/>
              <a:gd name="T92" fmla="*/ 2142424 w 1005"/>
              <a:gd name="T93" fmla="*/ 2352173 h 1237"/>
              <a:gd name="T94" fmla="*/ 2045149 w 1005"/>
              <a:gd name="T95" fmla="*/ 2373503 h 1237"/>
              <a:gd name="T96" fmla="*/ 1850599 w 1005"/>
              <a:gd name="T97" fmla="*/ 2348294 h 1237"/>
              <a:gd name="T98" fmla="*/ 1715362 w 1005"/>
              <a:gd name="T99" fmla="*/ 2202859 h 1237"/>
              <a:gd name="T100" fmla="*/ 1608597 w 1005"/>
              <a:gd name="T101" fmla="*/ 2142746 h 1237"/>
              <a:gd name="T102" fmla="*/ 1449635 w 1005"/>
              <a:gd name="T103" fmla="*/ 2072937 h 1237"/>
              <a:gd name="T104" fmla="*/ 1172046 w 1005"/>
              <a:gd name="T105" fmla="*/ 1842180 h 1237"/>
              <a:gd name="T106" fmla="*/ 946652 w 1005"/>
              <a:gd name="T107" fmla="*/ 1502831 h 1237"/>
              <a:gd name="T108" fmla="*/ 1022574 w 1005"/>
              <a:gd name="T109" fmla="*/ 1807275 h 1237"/>
              <a:gd name="T110" fmla="*/ 875475 w 1005"/>
              <a:gd name="T111" fmla="*/ 1597849 h 1237"/>
              <a:gd name="T112" fmla="*/ 740239 w 1005"/>
              <a:gd name="T113" fmla="*/ 1186752 h 1237"/>
              <a:gd name="T114" fmla="*/ 754475 w 1005"/>
              <a:gd name="T115" fmla="*/ 878429 h 1237"/>
              <a:gd name="T116" fmla="*/ 707024 w 1005"/>
              <a:gd name="T117" fmla="*/ 647672 h 1237"/>
              <a:gd name="T118" fmla="*/ 666690 w 1005"/>
              <a:gd name="T119" fmla="*/ 509993 h 1237"/>
              <a:gd name="T120" fmla="*/ 576533 w 1005"/>
              <a:gd name="T121" fmla="*/ 428549 h 1237"/>
              <a:gd name="T122" fmla="*/ 381983 w 1005"/>
              <a:gd name="T123" fmla="*/ 449880 h 1237"/>
              <a:gd name="T124" fmla="*/ 234884 w 1005"/>
              <a:gd name="T125" fmla="*/ 535202 h 1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005" h="1237">
                <a:moveTo>
                  <a:pt x="0" y="318"/>
                </a:moveTo>
                <a:lnTo>
                  <a:pt x="48" y="276"/>
                </a:lnTo>
                <a:lnTo>
                  <a:pt x="76" y="258"/>
                </a:lnTo>
                <a:lnTo>
                  <a:pt x="81" y="232"/>
                </a:lnTo>
                <a:lnTo>
                  <a:pt x="59" y="216"/>
                </a:lnTo>
                <a:lnTo>
                  <a:pt x="57" y="185"/>
                </a:lnTo>
                <a:lnTo>
                  <a:pt x="67" y="177"/>
                </a:lnTo>
                <a:lnTo>
                  <a:pt x="65" y="163"/>
                </a:lnTo>
                <a:lnTo>
                  <a:pt x="102" y="159"/>
                </a:lnTo>
                <a:lnTo>
                  <a:pt x="111" y="135"/>
                </a:lnTo>
                <a:lnTo>
                  <a:pt x="113" y="113"/>
                </a:lnTo>
                <a:lnTo>
                  <a:pt x="144" y="106"/>
                </a:lnTo>
                <a:lnTo>
                  <a:pt x="147" y="84"/>
                </a:lnTo>
                <a:lnTo>
                  <a:pt x="118" y="77"/>
                </a:lnTo>
                <a:lnTo>
                  <a:pt x="132" y="62"/>
                </a:lnTo>
                <a:lnTo>
                  <a:pt x="179" y="62"/>
                </a:lnTo>
                <a:lnTo>
                  <a:pt x="193" y="44"/>
                </a:lnTo>
                <a:lnTo>
                  <a:pt x="213" y="42"/>
                </a:lnTo>
                <a:lnTo>
                  <a:pt x="226" y="26"/>
                </a:lnTo>
                <a:lnTo>
                  <a:pt x="241" y="53"/>
                </a:lnTo>
                <a:lnTo>
                  <a:pt x="301" y="48"/>
                </a:lnTo>
                <a:lnTo>
                  <a:pt x="329" y="75"/>
                </a:lnTo>
                <a:lnTo>
                  <a:pt x="419" y="68"/>
                </a:lnTo>
                <a:lnTo>
                  <a:pt x="432" y="55"/>
                </a:lnTo>
                <a:lnTo>
                  <a:pt x="466" y="77"/>
                </a:lnTo>
                <a:lnTo>
                  <a:pt x="502" y="97"/>
                </a:lnTo>
                <a:lnTo>
                  <a:pt x="519" y="88"/>
                </a:lnTo>
                <a:lnTo>
                  <a:pt x="530" y="77"/>
                </a:lnTo>
                <a:lnTo>
                  <a:pt x="559" y="84"/>
                </a:lnTo>
                <a:lnTo>
                  <a:pt x="539" y="68"/>
                </a:lnTo>
                <a:lnTo>
                  <a:pt x="520" y="71"/>
                </a:lnTo>
                <a:lnTo>
                  <a:pt x="493" y="75"/>
                </a:lnTo>
                <a:lnTo>
                  <a:pt x="479" y="53"/>
                </a:lnTo>
                <a:lnTo>
                  <a:pt x="463" y="42"/>
                </a:lnTo>
                <a:lnTo>
                  <a:pt x="463" y="22"/>
                </a:lnTo>
                <a:lnTo>
                  <a:pt x="468" y="2"/>
                </a:lnTo>
                <a:lnTo>
                  <a:pt x="480" y="0"/>
                </a:lnTo>
                <a:lnTo>
                  <a:pt x="497" y="18"/>
                </a:lnTo>
                <a:lnTo>
                  <a:pt x="502" y="9"/>
                </a:lnTo>
                <a:lnTo>
                  <a:pt x="516" y="0"/>
                </a:lnTo>
                <a:lnTo>
                  <a:pt x="533" y="13"/>
                </a:lnTo>
                <a:lnTo>
                  <a:pt x="542" y="2"/>
                </a:lnTo>
                <a:lnTo>
                  <a:pt x="551" y="20"/>
                </a:lnTo>
                <a:lnTo>
                  <a:pt x="553" y="33"/>
                </a:lnTo>
                <a:lnTo>
                  <a:pt x="578" y="48"/>
                </a:lnTo>
                <a:lnTo>
                  <a:pt x="568" y="62"/>
                </a:lnTo>
                <a:lnTo>
                  <a:pt x="568" y="79"/>
                </a:lnTo>
                <a:lnTo>
                  <a:pt x="610" y="84"/>
                </a:lnTo>
                <a:lnTo>
                  <a:pt x="621" y="62"/>
                </a:lnTo>
                <a:lnTo>
                  <a:pt x="613" y="51"/>
                </a:lnTo>
                <a:lnTo>
                  <a:pt x="595" y="53"/>
                </a:lnTo>
                <a:lnTo>
                  <a:pt x="599" y="26"/>
                </a:lnTo>
                <a:lnTo>
                  <a:pt x="636" y="42"/>
                </a:lnTo>
                <a:lnTo>
                  <a:pt x="644" y="60"/>
                </a:lnTo>
                <a:lnTo>
                  <a:pt x="675" y="60"/>
                </a:lnTo>
                <a:lnTo>
                  <a:pt x="706" y="82"/>
                </a:lnTo>
                <a:lnTo>
                  <a:pt x="721" y="77"/>
                </a:lnTo>
                <a:lnTo>
                  <a:pt x="738" y="97"/>
                </a:lnTo>
                <a:lnTo>
                  <a:pt x="721" y="124"/>
                </a:lnTo>
                <a:lnTo>
                  <a:pt x="707" y="104"/>
                </a:lnTo>
                <a:lnTo>
                  <a:pt x="698" y="110"/>
                </a:lnTo>
                <a:lnTo>
                  <a:pt x="684" y="126"/>
                </a:lnTo>
                <a:lnTo>
                  <a:pt x="662" y="139"/>
                </a:lnTo>
                <a:lnTo>
                  <a:pt x="673" y="159"/>
                </a:lnTo>
                <a:lnTo>
                  <a:pt x="655" y="161"/>
                </a:lnTo>
                <a:lnTo>
                  <a:pt x="639" y="188"/>
                </a:lnTo>
                <a:lnTo>
                  <a:pt x="624" y="221"/>
                </a:lnTo>
                <a:lnTo>
                  <a:pt x="647" y="250"/>
                </a:lnTo>
                <a:lnTo>
                  <a:pt x="666" y="283"/>
                </a:lnTo>
                <a:lnTo>
                  <a:pt x="701" y="287"/>
                </a:lnTo>
                <a:lnTo>
                  <a:pt x="732" y="283"/>
                </a:lnTo>
                <a:lnTo>
                  <a:pt x="746" y="300"/>
                </a:lnTo>
                <a:lnTo>
                  <a:pt x="740" y="309"/>
                </a:lnTo>
                <a:lnTo>
                  <a:pt x="730" y="327"/>
                </a:lnTo>
                <a:lnTo>
                  <a:pt x="744" y="358"/>
                </a:lnTo>
                <a:lnTo>
                  <a:pt x="749" y="380"/>
                </a:lnTo>
                <a:lnTo>
                  <a:pt x="766" y="391"/>
                </a:lnTo>
                <a:lnTo>
                  <a:pt x="789" y="371"/>
                </a:lnTo>
                <a:lnTo>
                  <a:pt x="783" y="342"/>
                </a:lnTo>
                <a:lnTo>
                  <a:pt x="763" y="318"/>
                </a:lnTo>
                <a:lnTo>
                  <a:pt x="786" y="289"/>
                </a:lnTo>
                <a:lnTo>
                  <a:pt x="766" y="241"/>
                </a:lnTo>
                <a:lnTo>
                  <a:pt x="747" y="221"/>
                </a:lnTo>
                <a:lnTo>
                  <a:pt x="763" y="203"/>
                </a:lnTo>
                <a:lnTo>
                  <a:pt x="760" y="177"/>
                </a:lnTo>
                <a:lnTo>
                  <a:pt x="770" y="161"/>
                </a:lnTo>
                <a:lnTo>
                  <a:pt x="789" y="177"/>
                </a:lnTo>
                <a:lnTo>
                  <a:pt x="832" y="234"/>
                </a:lnTo>
                <a:lnTo>
                  <a:pt x="858" y="243"/>
                </a:lnTo>
                <a:lnTo>
                  <a:pt x="866" y="227"/>
                </a:lnTo>
                <a:lnTo>
                  <a:pt x="860" y="197"/>
                </a:lnTo>
                <a:lnTo>
                  <a:pt x="875" y="201"/>
                </a:lnTo>
                <a:lnTo>
                  <a:pt x="902" y="236"/>
                </a:lnTo>
                <a:lnTo>
                  <a:pt x="906" y="256"/>
                </a:lnTo>
                <a:lnTo>
                  <a:pt x="922" y="269"/>
                </a:lnTo>
                <a:lnTo>
                  <a:pt x="953" y="285"/>
                </a:lnTo>
                <a:lnTo>
                  <a:pt x="968" y="314"/>
                </a:lnTo>
                <a:lnTo>
                  <a:pt x="991" y="334"/>
                </a:lnTo>
                <a:lnTo>
                  <a:pt x="1003" y="340"/>
                </a:lnTo>
                <a:lnTo>
                  <a:pt x="1005" y="358"/>
                </a:lnTo>
                <a:lnTo>
                  <a:pt x="987" y="369"/>
                </a:lnTo>
                <a:lnTo>
                  <a:pt x="976" y="356"/>
                </a:lnTo>
                <a:lnTo>
                  <a:pt x="966" y="358"/>
                </a:lnTo>
                <a:lnTo>
                  <a:pt x="963" y="387"/>
                </a:lnTo>
                <a:lnTo>
                  <a:pt x="948" y="393"/>
                </a:lnTo>
                <a:lnTo>
                  <a:pt x="931" y="378"/>
                </a:lnTo>
                <a:lnTo>
                  <a:pt x="895" y="378"/>
                </a:lnTo>
                <a:lnTo>
                  <a:pt x="891" y="411"/>
                </a:lnTo>
                <a:lnTo>
                  <a:pt x="900" y="431"/>
                </a:lnTo>
                <a:lnTo>
                  <a:pt x="914" y="420"/>
                </a:lnTo>
                <a:lnTo>
                  <a:pt x="928" y="415"/>
                </a:lnTo>
                <a:lnTo>
                  <a:pt x="942" y="426"/>
                </a:lnTo>
                <a:lnTo>
                  <a:pt x="923" y="451"/>
                </a:lnTo>
                <a:lnTo>
                  <a:pt x="942" y="473"/>
                </a:lnTo>
                <a:lnTo>
                  <a:pt x="966" y="479"/>
                </a:lnTo>
                <a:lnTo>
                  <a:pt x="963" y="493"/>
                </a:lnTo>
                <a:lnTo>
                  <a:pt x="954" y="495"/>
                </a:lnTo>
                <a:lnTo>
                  <a:pt x="931" y="570"/>
                </a:lnTo>
                <a:lnTo>
                  <a:pt x="933" y="521"/>
                </a:lnTo>
                <a:lnTo>
                  <a:pt x="943" y="497"/>
                </a:lnTo>
                <a:lnTo>
                  <a:pt x="931" y="486"/>
                </a:lnTo>
                <a:lnTo>
                  <a:pt x="917" y="501"/>
                </a:lnTo>
                <a:lnTo>
                  <a:pt x="925" y="515"/>
                </a:lnTo>
                <a:lnTo>
                  <a:pt x="914" y="524"/>
                </a:lnTo>
                <a:lnTo>
                  <a:pt x="903" y="535"/>
                </a:lnTo>
                <a:lnTo>
                  <a:pt x="905" y="568"/>
                </a:lnTo>
                <a:lnTo>
                  <a:pt x="889" y="581"/>
                </a:lnTo>
                <a:lnTo>
                  <a:pt x="868" y="585"/>
                </a:lnTo>
                <a:lnTo>
                  <a:pt x="875" y="603"/>
                </a:lnTo>
                <a:lnTo>
                  <a:pt x="868" y="623"/>
                </a:lnTo>
                <a:lnTo>
                  <a:pt x="875" y="638"/>
                </a:lnTo>
                <a:lnTo>
                  <a:pt x="863" y="672"/>
                </a:lnTo>
                <a:lnTo>
                  <a:pt x="858" y="703"/>
                </a:lnTo>
                <a:lnTo>
                  <a:pt x="840" y="720"/>
                </a:lnTo>
                <a:lnTo>
                  <a:pt x="817" y="769"/>
                </a:lnTo>
                <a:lnTo>
                  <a:pt x="814" y="802"/>
                </a:lnTo>
                <a:lnTo>
                  <a:pt x="821" y="828"/>
                </a:lnTo>
                <a:lnTo>
                  <a:pt x="832" y="862"/>
                </a:lnTo>
                <a:lnTo>
                  <a:pt x="838" y="897"/>
                </a:lnTo>
                <a:lnTo>
                  <a:pt x="828" y="912"/>
                </a:lnTo>
                <a:lnTo>
                  <a:pt x="814" y="901"/>
                </a:lnTo>
                <a:lnTo>
                  <a:pt x="817" y="884"/>
                </a:lnTo>
                <a:lnTo>
                  <a:pt x="809" y="844"/>
                </a:lnTo>
                <a:lnTo>
                  <a:pt x="800" y="837"/>
                </a:lnTo>
                <a:lnTo>
                  <a:pt x="794" y="813"/>
                </a:lnTo>
                <a:lnTo>
                  <a:pt x="781" y="813"/>
                </a:lnTo>
                <a:lnTo>
                  <a:pt x="767" y="800"/>
                </a:lnTo>
                <a:lnTo>
                  <a:pt x="752" y="804"/>
                </a:lnTo>
                <a:lnTo>
                  <a:pt x="738" y="795"/>
                </a:lnTo>
                <a:lnTo>
                  <a:pt x="721" y="806"/>
                </a:lnTo>
                <a:lnTo>
                  <a:pt x="690" y="798"/>
                </a:lnTo>
                <a:lnTo>
                  <a:pt x="710" y="826"/>
                </a:lnTo>
                <a:lnTo>
                  <a:pt x="684" y="824"/>
                </a:lnTo>
                <a:lnTo>
                  <a:pt x="666" y="802"/>
                </a:lnTo>
                <a:lnTo>
                  <a:pt x="635" y="802"/>
                </a:lnTo>
                <a:lnTo>
                  <a:pt x="639" y="837"/>
                </a:lnTo>
                <a:lnTo>
                  <a:pt x="616" y="826"/>
                </a:lnTo>
                <a:lnTo>
                  <a:pt x="604" y="862"/>
                </a:lnTo>
                <a:lnTo>
                  <a:pt x="613" y="877"/>
                </a:lnTo>
                <a:lnTo>
                  <a:pt x="604" y="919"/>
                </a:lnTo>
                <a:lnTo>
                  <a:pt x="615" y="968"/>
                </a:lnTo>
                <a:lnTo>
                  <a:pt x="627" y="1001"/>
                </a:lnTo>
                <a:lnTo>
                  <a:pt x="641" y="1032"/>
                </a:lnTo>
                <a:lnTo>
                  <a:pt x="684" y="1030"/>
                </a:lnTo>
                <a:lnTo>
                  <a:pt x="703" y="1023"/>
                </a:lnTo>
                <a:lnTo>
                  <a:pt x="706" y="1001"/>
                </a:lnTo>
                <a:lnTo>
                  <a:pt x="696" y="983"/>
                </a:lnTo>
                <a:lnTo>
                  <a:pt x="698" y="968"/>
                </a:lnTo>
                <a:lnTo>
                  <a:pt x="724" y="972"/>
                </a:lnTo>
                <a:lnTo>
                  <a:pt x="750" y="963"/>
                </a:lnTo>
                <a:lnTo>
                  <a:pt x="750" y="983"/>
                </a:lnTo>
                <a:lnTo>
                  <a:pt x="743" y="1012"/>
                </a:lnTo>
                <a:lnTo>
                  <a:pt x="730" y="1034"/>
                </a:lnTo>
                <a:lnTo>
                  <a:pt x="727" y="1065"/>
                </a:lnTo>
                <a:lnTo>
                  <a:pt x="744" y="1078"/>
                </a:lnTo>
                <a:lnTo>
                  <a:pt x="767" y="1074"/>
                </a:lnTo>
                <a:lnTo>
                  <a:pt x="781" y="1085"/>
                </a:lnTo>
                <a:lnTo>
                  <a:pt x="794" y="1080"/>
                </a:lnTo>
                <a:lnTo>
                  <a:pt x="798" y="1100"/>
                </a:lnTo>
                <a:lnTo>
                  <a:pt x="787" y="1131"/>
                </a:lnTo>
                <a:lnTo>
                  <a:pt x="797" y="1149"/>
                </a:lnTo>
                <a:lnTo>
                  <a:pt x="798" y="1184"/>
                </a:lnTo>
                <a:lnTo>
                  <a:pt x="814" y="1209"/>
                </a:lnTo>
                <a:lnTo>
                  <a:pt x="834" y="1215"/>
                </a:lnTo>
                <a:lnTo>
                  <a:pt x="848" y="1209"/>
                </a:lnTo>
                <a:lnTo>
                  <a:pt x="854" y="1211"/>
                </a:lnTo>
                <a:lnTo>
                  <a:pt x="880" y="1211"/>
                </a:lnTo>
                <a:lnTo>
                  <a:pt x="903" y="1213"/>
                </a:lnTo>
                <a:lnTo>
                  <a:pt x="909" y="1198"/>
                </a:lnTo>
                <a:lnTo>
                  <a:pt x="889" y="1224"/>
                </a:lnTo>
                <a:lnTo>
                  <a:pt x="875" y="1222"/>
                </a:lnTo>
                <a:lnTo>
                  <a:pt x="862" y="1224"/>
                </a:lnTo>
                <a:lnTo>
                  <a:pt x="834" y="1237"/>
                </a:lnTo>
                <a:lnTo>
                  <a:pt x="811" y="1220"/>
                </a:lnTo>
                <a:lnTo>
                  <a:pt x="789" y="1209"/>
                </a:lnTo>
                <a:lnTo>
                  <a:pt x="780" y="1211"/>
                </a:lnTo>
                <a:lnTo>
                  <a:pt x="781" y="1195"/>
                </a:lnTo>
                <a:lnTo>
                  <a:pt x="780" y="1171"/>
                </a:lnTo>
                <a:lnTo>
                  <a:pt x="761" y="1149"/>
                </a:lnTo>
                <a:lnTo>
                  <a:pt x="723" y="1136"/>
                </a:lnTo>
                <a:lnTo>
                  <a:pt x="716" y="1125"/>
                </a:lnTo>
                <a:lnTo>
                  <a:pt x="706" y="1127"/>
                </a:lnTo>
                <a:lnTo>
                  <a:pt x="695" y="1116"/>
                </a:lnTo>
                <a:lnTo>
                  <a:pt x="678" y="1105"/>
                </a:lnTo>
                <a:lnTo>
                  <a:pt x="659" y="1074"/>
                </a:lnTo>
                <a:lnTo>
                  <a:pt x="638" y="1065"/>
                </a:lnTo>
                <a:lnTo>
                  <a:pt x="625" y="1085"/>
                </a:lnTo>
                <a:lnTo>
                  <a:pt x="611" y="1069"/>
                </a:lnTo>
                <a:lnTo>
                  <a:pt x="595" y="1069"/>
                </a:lnTo>
                <a:lnTo>
                  <a:pt x="561" y="1058"/>
                </a:lnTo>
                <a:lnTo>
                  <a:pt x="499" y="1005"/>
                </a:lnTo>
                <a:lnTo>
                  <a:pt x="494" y="950"/>
                </a:lnTo>
                <a:lnTo>
                  <a:pt x="488" y="928"/>
                </a:lnTo>
                <a:lnTo>
                  <a:pt x="477" y="912"/>
                </a:lnTo>
                <a:lnTo>
                  <a:pt x="463" y="882"/>
                </a:lnTo>
                <a:lnTo>
                  <a:pt x="399" y="775"/>
                </a:lnTo>
                <a:lnTo>
                  <a:pt x="399" y="815"/>
                </a:lnTo>
                <a:lnTo>
                  <a:pt x="439" y="886"/>
                </a:lnTo>
                <a:lnTo>
                  <a:pt x="456" y="946"/>
                </a:lnTo>
                <a:lnTo>
                  <a:pt x="431" y="932"/>
                </a:lnTo>
                <a:lnTo>
                  <a:pt x="426" y="897"/>
                </a:lnTo>
                <a:lnTo>
                  <a:pt x="394" y="875"/>
                </a:lnTo>
                <a:lnTo>
                  <a:pt x="412" y="862"/>
                </a:lnTo>
                <a:lnTo>
                  <a:pt x="369" y="824"/>
                </a:lnTo>
                <a:lnTo>
                  <a:pt x="386" y="802"/>
                </a:lnTo>
                <a:lnTo>
                  <a:pt x="371" y="758"/>
                </a:lnTo>
                <a:lnTo>
                  <a:pt x="318" y="665"/>
                </a:lnTo>
                <a:lnTo>
                  <a:pt x="312" y="612"/>
                </a:lnTo>
                <a:lnTo>
                  <a:pt x="315" y="568"/>
                </a:lnTo>
                <a:lnTo>
                  <a:pt x="329" y="524"/>
                </a:lnTo>
                <a:lnTo>
                  <a:pt x="329" y="479"/>
                </a:lnTo>
                <a:lnTo>
                  <a:pt x="318" y="453"/>
                </a:lnTo>
                <a:lnTo>
                  <a:pt x="348" y="444"/>
                </a:lnTo>
                <a:lnTo>
                  <a:pt x="312" y="391"/>
                </a:lnTo>
                <a:lnTo>
                  <a:pt x="314" y="367"/>
                </a:lnTo>
                <a:lnTo>
                  <a:pt x="298" y="334"/>
                </a:lnTo>
                <a:lnTo>
                  <a:pt x="304" y="314"/>
                </a:lnTo>
                <a:lnTo>
                  <a:pt x="294" y="303"/>
                </a:lnTo>
                <a:lnTo>
                  <a:pt x="292" y="280"/>
                </a:lnTo>
                <a:lnTo>
                  <a:pt x="281" y="263"/>
                </a:lnTo>
                <a:lnTo>
                  <a:pt x="294" y="247"/>
                </a:lnTo>
                <a:lnTo>
                  <a:pt x="277" y="236"/>
                </a:lnTo>
                <a:lnTo>
                  <a:pt x="263" y="252"/>
                </a:lnTo>
                <a:lnTo>
                  <a:pt x="243" y="221"/>
                </a:lnTo>
                <a:lnTo>
                  <a:pt x="221" y="212"/>
                </a:lnTo>
                <a:lnTo>
                  <a:pt x="190" y="212"/>
                </a:lnTo>
                <a:lnTo>
                  <a:pt x="170" y="241"/>
                </a:lnTo>
                <a:lnTo>
                  <a:pt x="161" y="232"/>
                </a:lnTo>
                <a:lnTo>
                  <a:pt x="178" y="194"/>
                </a:lnTo>
                <a:lnTo>
                  <a:pt x="162" y="201"/>
                </a:lnTo>
                <a:lnTo>
                  <a:pt x="132" y="241"/>
                </a:lnTo>
                <a:lnTo>
                  <a:pt x="99" y="276"/>
                </a:lnTo>
                <a:lnTo>
                  <a:pt x="70" y="285"/>
                </a:lnTo>
                <a:lnTo>
                  <a:pt x="20" y="320"/>
                </a:lnTo>
                <a:lnTo>
                  <a:pt x="0" y="318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ltGray">
          <a:xfrm>
            <a:off x="2051050" y="1079500"/>
            <a:ext cx="809625" cy="630238"/>
          </a:xfrm>
          <a:custGeom>
            <a:avLst/>
            <a:gdLst>
              <a:gd name="T0" fmla="*/ 0 w 341"/>
              <a:gd name="T1" fmla="*/ 127987 h 325"/>
              <a:gd name="T2" fmla="*/ 16620 w 341"/>
              <a:gd name="T3" fmla="*/ 81446 h 325"/>
              <a:gd name="T4" fmla="*/ 16620 w 341"/>
              <a:gd name="T5" fmla="*/ 46541 h 325"/>
              <a:gd name="T6" fmla="*/ 47485 w 341"/>
              <a:gd name="T7" fmla="*/ 0 h 325"/>
              <a:gd name="T8" fmla="*/ 192316 w 341"/>
              <a:gd name="T9" fmla="*/ 29088 h 325"/>
              <a:gd name="T10" fmla="*/ 446362 w 341"/>
              <a:gd name="T11" fmla="*/ 85325 h 325"/>
              <a:gd name="T12" fmla="*/ 543707 w 341"/>
              <a:gd name="T13" fmla="*/ 131865 h 325"/>
              <a:gd name="T14" fmla="*/ 676666 w 341"/>
              <a:gd name="T15" fmla="*/ 174527 h 325"/>
              <a:gd name="T16" fmla="*/ 743146 w 341"/>
              <a:gd name="T17" fmla="*/ 255974 h 325"/>
              <a:gd name="T18" fmla="*/ 809625 w 341"/>
              <a:gd name="T19" fmla="*/ 298636 h 325"/>
              <a:gd name="T20" fmla="*/ 783508 w 341"/>
              <a:gd name="T21" fmla="*/ 329663 h 325"/>
              <a:gd name="T22" fmla="*/ 783508 w 341"/>
              <a:gd name="T23" fmla="*/ 368447 h 325"/>
              <a:gd name="T24" fmla="*/ 757391 w 341"/>
              <a:gd name="T25" fmla="*/ 376204 h 325"/>
              <a:gd name="T26" fmla="*/ 736023 w 341"/>
              <a:gd name="T27" fmla="*/ 411109 h 325"/>
              <a:gd name="T28" fmla="*/ 757391 w 341"/>
              <a:gd name="T29" fmla="*/ 446015 h 325"/>
              <a:gd name="T30" fmla="*/ 752643 w 341"/>
              <a:gd name="T31" fmla="*/ 471224 h 325"/>
              <a:gd name="T32" fmla="*/ 728900 w 341"/>
              <a:gd name="T33" fmla="*/ 504190 h 325"/>
              <a:gd name="T34" fmla="*/ 731274 w 341"/>
              <a:gd name="T35" fmla="*/ 539096 h 325"/>
              <a:gd name="T36" fmla="*/ 776385 w 341"/>
              <a:gd name="T37" fmla="*/ 574001 h 325"/>
              <a:gd name="T38" fmla="*/ 778760 w 341"/>
              <a:gd name="T39" fmla="*/ 608907 h 325"/>
              <a:gd name="T40" fmla="*/ 769262 w 341"/>
              <a:gd name="T41" fmla="*/ 624420 h 325"/>
              <a:gd name="T42" fmla="*/ 724151 w 341"/>
              <a:gd name="T43" fmla="*/ 630238 h 325"/>
              <a:gd name="T44" fmla="*/ 690912 w 341"/>
              <a:gd name="T45" fmla="*/ 612785 h 325"/>
              <a:gd name="T46" fmla="*/ 655298 w 341"/>
              <a:gd name="T47" fmla="*/ 570123 h 325"/>
              <a:gd name="T48" fmla="*/ 641052 w 341"/>
              <a:gd name="T49" fmla="*/ 570123 h 325"/>
              <a:gd name="T50" fmla="*/ 622058 w 341"/>
              <a:gd name="T51" fmla="*/ 552670 h 325"/>
              <a:gd name="T52" fmla="*/ 603064 w 341"/>
              <a:gd name="T53" fmla="*/ 500312 h 325"/>
              <a:gd name="T54" fmla="*/ 581695 w 341"/>
              <a:gd name="T55" fmla="*/ 482859 h 325"/>
              <a:gd name="T56" fmla="*/ 534210 w 341"/>
              <a:gd name="T57" fmla="*/ 457650 h 325"/>
              <a:gd name="T58" fmla="*/ 493848 w 341"/>
              <a:gd name="T59" fmla="*/ 440197 h 325"/>
              <a:gd name="T60" fmla="*/ 434491 w 341"/>
              <a:gd name="T61" fmla="*/ 393656 h 325"/>
              <a:gd name="T62" fmla="*/ 408374 w 341"/>
              <a:gd name="T63" fmla="*/ 358751 h 325"/>
              <a:gd name="T64" fmla="*/ 413122 w 341"/>
              <a:gd name="T65" fmla="*/ 333541 h 325"/>
              <a:gd name="T66" fmla="*/ 439239 w 341"/>
              <a:gd name="T67" fmla="*/ 312210 h 325"/>
              <a:gd name="T68" fmla="*/ 415497 w 341"/>
              <a:gd name="T69" fmla="*/ 283122 h 325"/>
              <a:gd name="T70" fmla="*/ 394128 w 341"/>
              <a:gd name="T71" fmla="*/ 298636 h 325"/>
              <a:gd name="T72" fmla="*/ 358514 w 341"/>
              <a:gd name="T73" fmla="*/ 255974 h 325"/>
              <a:gd name="T74" fmla="*/ 351391 w 341"/>
              <a:gd name="T75" fmla="*/ 277305 h 325"/>
              <a:gd name="T76" fmla="*/ 318152 w 341"/>
              <a:gd name="T77" fmla="*/ 277305 h 325"/>
              <a:gd name="T78" fmla="*/ 311029 w 341"/>
              <a:gd name="T79" fmla="*/ 261791 h 325"/>
              <a:gd name="T80" fmla="*/ 311029 w 341"/>
              <a:gd name="T81" fmla="*/ 230764 h 325"/>
              <a:gd name="T82" fmla="*/ 296783 w 341"/>
              <a:gd name="T83" fmla="*/ 213311 h 325"/>
              <a:gd name="T84" fmla="*/ 273041 w 341"/>
              <a:gd name="T85" fmla="*/ 217190 h 325"/>
              <a:gd name="T86" fmla="*/ 244549 w 341"/>
              <a:gd name="T87" fmla="*/ 170649 h 325"/>
              <a:gd name="T88" fmla="*/ 223181 w 341"/>
              <a:gd name="T89" fmla="*/ 166771 h 325"/>
              <a:gd name="T90" fmla="*/ 189941 w 341"/>
              <a:gd name="T91" fmla="*/ 145440 h 325"/>
              <a:gd name="T92" fmla="*/ 118713 w 341"/>
              <a:gd name="T93" fmla="*/ 149318 h 325"/>
              <a:gd name="T94" fmla="*/ 49860 w 341"/>
              <a:gd name="T95" fmla="*/ 145440 h 325"/>
              <a:gd name="T96" fmla="*/ 0 w 341"/>
              <a:gd name="T97" fmla="*/ 127987 h 3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341" h="325">
                <a:moveTo>
                  <a:pt x="0" y="66"/>
                </a:moveTo>
                <a:lnTo>
                  <a:pt x="7" y="42"/>
                </a:lnTo>
                <a:lnTo>
                  <a:pt x="7" y="24"/>
                </a:lnTo>
                <a:lnTo>
                  <a:pt x="20" y="0"/>
                </a:lnTo>
                <a:lnTo>
                  <a:pt x="81" y="15"/>
                </a:lnTo>
                <a:lnTo>
                  <a:pt x="188" y="44"/>
                </a:lnTo>
                <a:lnTo>
                  <a:pt x="229" y="68"/>
                </a:lnTo>
                <a:lnTo>
                  <a:pt x="285" y="90"/>
                </a:lnTo>
                <a:lnTo>
                  <a:pt x="313" y="132"/>
                </a:lnTo>
                <a:lnTo>
                  <a:pt x="341" y="154"/>
                </a:lnTo>
                <a:lnTo>
                  <a:pt x="330" y="170"/>
                </a:lnTo>
                <a:lnTo>
                  <a:pt x="330" y="190"/>
                </a:lnTo>
                <a:lnTo>
                  <a:pt x="319" y="194"/>
                </a:lnTo>
                <a:lnTo>
                  <a:pt x="310" y="212"/>
                </a:lnTo>
                <a:lnTo>
                  <a:pt x="319" y="230"/>
                </a:lnTo>
                <a:lnTo>
                  <a:pt x="317" y="243"/>
                </a:lnTo>
                <a:lnTo>
                  <a:pt x="307" y="260"/>
                </a:lnTo>
                <a:lnTo>
                  <a:pt x="308" y="278"/>
                </a:lnTo>
                <a:lnTo>
                  <a:pt x="327" y="296"/>
                </a:lnTo>
                <a:lnTo>
                  <a:pt x="328" y="314"/>
                </a:lnTo>
                <a:lnTo>
                  <a:pt x="324" y="322"/>
                </a:lnTo>
                <a:lnTo>
                  <a:pt x="305" y="325"/>
                </a:lnTo>
                <a:lnTo>
                  <a:pt x="291" y="316"/>
                </a:lnTo>
                <a:lnTo>
                  <a:pt x="276" y="294"/>
                </a:lnTo>
                <a:lnTo>
                  <a:pt x="270" y="294"/>
                </a:lnTo>
                <a:lnTo>
                  <a:pt x="262" y="285"/>
                </a:lnTo>
                <a:lnTo>
                  <a:pt x="254" y="258"/>
                </a:lnTo>
                <a:lnTo>
                  <a:pt x="245" y="249"/>
                </a:lnTo>
                <a:lnTo>
                  <a:pt x="225" y="236"/>
                </a:lnTo>
                <a:lnTo>
                  <a:pt x="208" y="227"/>
                </a:lnTo>
                <a:lnTo>
                  <a:pt x="183" y="203"/>
                </a:lnTo>
                <a:lnTo>
                  <a:pt x="172" y="185"/>
                </a:lnTo>
                <a:lnTo>
                  <a:pt x="174" y="172"/>
                </a:lnTo>
                <a:lnTo>
                  <a:pt x="185" y="161"/>
                </a:lnTo>
                <a:lnTo>
                  <a:pt x="175" y="146"/>
                </a:lnTo>
                <a:lnTo>
                  <a:pt x="166" y="154"/>
                </a:lnTo>
                <a:lnTo>
                  <a:pt x="151" y="132"/>
                </a:lnTo>
                <a:lnTo>
                  <a:pt x="148" y="143"/>
                </a:lnTo>
                <a:lnTo>
                  <a:pt x="134" y="143"/>
                </a:lnTo>
                <a:lnTo>
                  <a:pt x="131" y="135"/>
                </a:lnTo>
                <a:lnTo>
                  <a:pt x="131" y="119"/>
                </a:lnTo>
                <a:lnTo>
                  <a:pt x="125" y="110"/>
                </a:lnTo>
                <a:lnTo>
                  <a:pt x="115" y="112"/>
                </a:lnTo>
                <a:lnTo>
                  <a:pt x="103" y="88"/>
                </a:lnTo>
                <a:lnTo>
                  <a:pt x="94" y="86"/>
                </a:lnTo>
                <a:lnTo>
                  <a:pt x="80" y="75"/>
                </a:lnTo>
                <a:lnTo>
                  <a:pt x="50" y="77"/>
                </a:lnTo>
                <a:lnTo>
                  <a:pt x="21" y="75"/>
                </a:lnTo>
                <a:lnTo>
                  <a:pt x="0" y="66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ltGray">
          <a:xfrm>
            <a:off x="1878013" y="1301750"/>
            <a:ext cx="523875" cy="327025"/>
          </a:xfrm>
          <a:custGeom>
            <a:avLst/>
            <a:gdLst>
              <a:gd name="T0" fmla="*/ 18878 w 222"/>
              <a:gd name="T1" fmla="*/ 0 h 168"/>
              <a:gd name="T2" fmla="*/ 0 w 222"/>
              <a:gd name="T3" fmla="*/ 25306 h 168"/>
              <a:gd name="T4" fmla="*/ 0 w 222"/>
              <a:gd name="T5" fmla="*/ 54504 h 168"/>
              <a:gd name="T6" fmla="*/ 35397 w 222"/>
              <a:gd name="T7" fmla="*/ 89543 h 168"/>
              <a:gd name="T8" fmla="*/ 58995 w 222"/>
              <a:gd name="T9" fmla="*/ 81756 h 168"/>
              <a:gd name="T10" fmla="*/ 66074 w 222"/>
              <a:gd name="T11" fmla="*/ 93436 h 168"/>
              <a:gd name="T12" fmla="*/ 94392 w 222"/>
              <a:gd name="T13" fmla="*/ 97329 h 168"/>
              <a:gd name="T14" fmla="*/ 108551 w 222"/>
              <a:gd name="T15" fmla="*/ 75917 h 168"/>
              <a:gd name="T16" fmla="*/ 160466 w 222"/>
              <a:gd name="T17" fmla="*/ 81756 h 168"/>
              <a:gd name="T18" fmla="*/ 167546 w 222"/>
              <a:gd name="T19" fmla="*/ 103169 h 168"/>
              <a:gd name="T20" fmla="*/ 186424 w 222"/>
              <a:gd name="T21" fmla="*/ 110955 h 168"/>
              <a:gd name="T22" fmla="*/ 228900 w 222"/>
              <a:gd name="T23" fmla="*/ 107062 h 168"/>
              <a:gd name="T24" fmla="*/ 243059 w 222"/>
              <a:gd name="T25" fmla="*/ 120688 h 168"/>
              <a:gd name="T26" fmla="*/ 266657 w 222"/>
              <a:gd name="T27" fmla="*/ 132367 h 168"/>
              <a:gd name="T28" fmla="*/ 283176 w 222"/>
              <a:gd name="T29" fmla="*/ 157673 h 168"/>
              <a:gd name="T30" fmla="*/ 283176 w 222"/>
              <a:gd name="T31" fmla="*/ 192711 h 168"/>
              <a:gd name="T32" fmla="*/ 269017 w 222"/>
              <a:gd name="T33" fmla="*/ 202444 h 168"/>
              <a:gd name="T34" fmla="*/ 276096 w 222"/>
              <a:gd name="T35" fmla="*/ 214124 h 168"/>
              <a:gd name="T36" fmla="*/ 254858 w 222"/>
              <a:gd name="T37" fmla="*/ 235536 h 168"/>
              <a:gd name="T38" fmla="*/ 254858 w 222"/>
              <a:gd name="T39" fmla="*/ 266681 h 168"/>
              <a:gd name="T40" fmla="*/ 287895 w 222"/>
              <a:gd name="T41" fmla="*/ 270574 h 168"/>
              <a:gd name="T42" fmla="*/ 306774 w 222"/>
              <a:gd name="T43" fmla="*/ 260841 h 168"/>
              <a:gd name="T44" fmla="*/ 313853 w 222"/>
              <a:gd name="T45" fmla="*/ 249162 h 168"/>
              <a:gd name="T46" fmla="*/ 323292 w 222"/>
              <a:gd name="T47" fmla="*/ 260841 h 168"/>
              <a:gd name="T48" fmla="*/ 342171 w 222"/>
              <a:gd name="T49" fmla="*/ 253055 h 168"/>
              <a:gd name="T50" fmla="*/ 382287 w 222"/>
              <a:gd name="T51" fmla="*/ 270574 h 168"/>
              <a:gd name="T52" fmla="*/ 408245 w 222"/>
              <a:gd name="T53" fmla="*/ 299773 h 168"/>
              <a:gd name="T54" fmla="*/ 415324 w 222"/>
              <a:gd name="T55" fmla="*/ 299773 h 168"/>
              <a:gd name="T56" fmla="*/ 417684 w 222"/>
              <a:gd name="T57" fmla="*/ 317292 h 168"/>
              <a:gd name="T58" fmla="*/ 443642 w 222"/>
              <a:gd name="T59" fmla="*/ 327025 h 168"/>
              <a:gd name="T60" fmla="*/ 474319 w 222"/>
              <a:gd name="T61" fmla="*/ 327025 h 168"/>
              <a:gd name="T62" fmla="*/ 455441 w 222"/>
              <a:gd name="T63" fmla="*/ 309506 h 168"/>
              <a:gd name="T64" fmla="*/ 462520 w 222"/>
              <a:gd name="T65" fmla="*/ 291987 h 168"/>
              <a:gd name="T66" fmla="*/ 483758 w 222"/>
              <a:gd name="T67" fmla="*/ 309506 h 168"/>
              <a:gd name="T68" fmla="*/ 509716 w 222"/>
              <a:gd name="T69" fmla="*/ 313399 h 168"/>
              <a:gd name="T70" fmla="*/ 514436 w 222"/>
              <a:gd name="T71" fmla="*/ 288093 h 168"/>
              <a:gd name="T72" fmla="*/ 488478 w 222"/>
              <a:gd name="T73" fmla="*/ 266681 h 168"/>
              <a:gd name="T74" fmla="*/ 469600 w 222"/>
              <a:gd name="T75" fmla="*/ 266681 h 168"/>
              <a:gd name="T76" fmla="*/ 443642 w 222"/>
              <a:gd name="T77" fmla="*/ 245269 h 168"/>
              <a:gd name="T78" fmla="*/ 469600 w 222"/>
              <a:gd name="T79" fmla="*/ 245269 h 168"/>
              <a:gd name="T80" fmla="*/ 488478 w 222"/>
              <a:gd name="T81" fmla="*/ 256948 h 168"/>
              <a:gd name="T82" fmla="*/ 523875 w 222"/>
              <a:gd name="T83" fmla="*/ 256948 h 168"/>
              <a:gd name="T84" fmla="*/ 516796 w 222"/>
              <a:gd name="T85" fmla="*/ 231643 h 168"/>
              <a:gd name="T86" fmla="*/ 483758 w 222"/>
              <a:gd name="T87" fmla="*/ 206337 h 168"/>
              <a:gd name="T88" fmla="*/ 462520 w 222"/>
              <a:gd name="T89" fmla="*/ 202444 h 168"/>
              <a:gd name="T90" fmla="*/ 429483 w 222"/>
              <a:gd name="T91" fmla="*/ 171299 h 168"/>
              <a:gd name="T92" fmla="*/ 389367 w 222"/>
              <a:gd name="T93" fmla="*/ 163513 h 168"/>
              <a:gd name="T94" fmla="*/ 356329 w 222"/>
              <a:gd name="T95" fmla="*/ 149886 h 168"/>
              <a:gd name="T96" fmla="*/ 330372 w 222"/>
              <a:gd name="T97" fmla="*/ 110955 h 168"/>
              <a:gd name="T98" fmla="*/ 313853 w 222"/>
              <a:gd name="T99" fmla="*/ 60344 h 168"/>
              <a:gd name="T100" fmla="*/ 287895 w 222"/>
              <a:gd name="T101" fmla="*/ 60344 h 168"/>
              <a:gd name="T102" fmla="*/ 280816 w 222"/>
              <a:gd name="T103" fmla="*/ 46718 h 168"/>
              <a:gd name="T104" fmla="*/ 266657 w 222"/>
              <a:gd name="T105" fmla="*/ 50611 h 168"/>
              <a:gd name="T106" fmla="*/ 240699 w 222"/>
              <a:gd name="T107" fmla="*/ 29199 h 168"/>
              <a:gd name="T108" fmla="*/ 195863 w 222"/>
              <a:gd name="T109" fmla="*/ 21412 h 168"/>
              <a:gd name="T110" fmla="*/ 179345 w 222"/>
              <a:gd name="T111" fmla="*/ 33092 h 168"/>
              <a:gd name="T112" fmla="*/ 139228 w 222"/>
              <a:gd name="T113" fmla="*/ 21412 h 168"/>
              <a:gd name="T114" fmla="*/ 113270 w 222"/>
              <a:gd name="T115" fmla="*/ 21412 h 168"/>
              <a:gd name="T116" fmla="*/ 101471 w 222"/>
              <a:gd name="T117" fmla="*/ 3893 h 168"/>
              <a:gd name="T118" fmla="*/ 87313 w 222"/>
              <a:gd name="T119" fmla="*/ 0 h 168"/>
              <a:gd name="T120" fmla="*/ 66074 w 222"/>
              <a:gd name="T121" fmla="*/ 3893 h 168"/>
              <a:gd name="T122" fmla="*/ 18878 w 222"/>
              <a:gd name="T123" fmla="*/ 0 h 16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2" h="168">
                <a:moveTo>
                  <a:pt x="8" y="0"/>
                </a:moveTo>
                <a:lnTo>
                  <a:pt x="0" y="13"/>
                </a:lnTo>
                <a:lnTo>
                  <a:pt x="0" y="28"/>
                </a:lnTo>
                <a:lnTo>
                  <a:pt x="15" y="46"/>
                </a:lnTo>
                <a:lnTo>
                  <a:pt x="25" y="42"/>
                </a:lnTo>
                <a:lnTo>
                  <a:pt x="28" y="48"/>
                </a:lnTo>
                <a:lnTo>
                  <a:pt x="40" y="50"/>
                </a:lnTo>
                <a:lnTo>
                  <a:pt x="46" y="39"/>
                </a:lnTo>
                <a:lnTo>
                  <a:pt x="68" y="42"/>
                </a:lnTo>
                <a:lnTo>
                  <a:pt x="71" y="53"/>
                </a:lnTo>
                <a:lnTo>
                  <a:pt x="79" y="57"/>
                </a:lnTo>
                <a:lnTo>
                  <a:pt x="97" y="55"/>
                </a:lnTo>
                <a:lnTo>
                  <a:pt x="103" y="62"/>
                </a:lnTo>
                <a:lnTo>
                  <a:pt x="113" y="68"/>
                </a:lnTo>
                <a:lnTo>
                  <a:pt x="120" y="81"/>
                </a:lnTo>
                <a:lnTo>
                  <a:pt x="120" y="99"/>
                </a:lnTo>
                <a:lnTo>
                  <a:pt x="114" y="104"/>
                </a:lnTo>
                <a:lnTo>
                  <a:pt x="117" y="110"/>
                </a:lnTo>
                <a:lnTo>
                  <a:pt x="108" y="121"/>
                </a:lnTo>
                <a:lnTo>
                  <a:pt x="108" y="137"/>
                </a:lnTo>
                <a:lnTo>
                  <a:pt x="122" y="139"/>
                </a:lnTo>
                <a:lnTo>
                  <a:pt x="130" y="134"/>
                </a:lnTo>
                <a:lnTo>
                  <a:pt x="133" y="128"/>
                </a:lnTo>
                <a:lnTo>
                  <a:pt x="137" y="134"/>
                </a:lnTo>
                <a:lnTo>
                  <a:pt x="145" y="130"/>
                </a:lnTo>
                <a:lnTo>
                  <a:pt x="162" y="139"/>
                </a:lnTo>
                <a:lnTo>
                  <a:pt x="173" y="154"/>
                </a:lnTo>
                <a:lnTo>
                  <a:pt x="176" y="154"/>
                </a:lnTo>
                <a:lnTo>
                  <a:pt x="177" y="163"/>
                </a:lnTo>
                <a:lnTo>
                  <a:pt x="188" y="168"/>
                </a:lnTo>
                <a:lnTo>
                  <a:pt x="201" y="168"/>
                </a:lnTo>
                <a:lnTo>
                  <a:pt x="193" y="159"/>
                </a:lnTo>
                <a:lnTo>
                  <a:pt x="196" y="150"/>
                </a:lnTo>
                <a:lnTo>
                  <a:pt x="205" y="159"/>
                </a:lnTo>
                <a:lnTo>
                  <a:pt x="216" y="161"/>
                </a:lnTo>
                <a:lnTo>
                  <a:pt x="218" y="148"/>
                </a:lnTo>
                <a:lnTo>
                  <a:pt x="207" y="137"/>
                </a:lnTo>
                <a:lnTo>
                  <a:pt x="199" y="137"/>
                </a:lnTo>
                <a:lnTo>
                  <a:pt x="188" y="126"/>
                </a:lnTo>
                <a:lnTo>
                  <a:pt x="199" y="126"/>
                </a:lnTo>
                <a:lnTo>
                  <a:pt x="207" y="132"/>
                </a:lnTo>
                <a:lnTo>
                  <a:pt x="222" y="132"/>
                </a:lnTo>
                <a:lnTo>
                  <a:pt x="219" y="119"/>
                </a:lnTo>
                <a:lnTo>
                  <a:pt x="205" y="106"/>
                </a:lnTo>
                <a:lnTo>
                  <a:pt x="196" y="104"/>
                </a:lnTo>
                <a:lnTo>
                  <a:pt x="182" y="88"/>
                </a:lnTo>
                <a:lnTo>
                  <a:pt x="165" y="84"/>
                </a:lnTo>
                <a:lnTo>
                  <a:pt x="151" y="77"/>
                </a:lnTo>
                <a:lnTo>
                  <a:pt x="140" y="57"/>
                </a:lnTo>
                <a:lnTo>
                  <a:pt x="133" y="31"/>
                </a:lnTo>
                <a:lnTo>
                  <a:pt x="122" y="31"/>
                </a:lnTo>
                <a:lnTo>
                  <a:pt x="119" y="24"/>
                </a:lnTo>
                <a:lnTo>
                  <a:pt x="113" y="26"/>
                </a:lnTo>
                <a:lnTo>
                  <a:pt x="102" y="15"/>
                </a:lnTo>
                <a:lnTo>
                  <a:pt x="83" y="11"/>
                </a:lnTo>
                <a:lnTo>
                  <a:pt x="76" y="17"/>
                </a:lnTo>
                <a:lnTo>
                  <a:pt x="59" y="11"/>
                </a:lnTo>
                <a:lnTo>
                  <a:pt x="48" y="11"/>
                </a:lnTo>
                <a:lnTo>
                  <a:pt x="43" y="2"/>
                </a:lnTo>
                <a:lnTo>
                  <a:pt x="37" y="0"/>
                </a:lnTo>
                <a:lnTo>
                  <a:pt x="28" y="2"/>
                </a:lnTo>
                <a:lnTo>
                  <a:pt x="8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pPr algn="ctr"/>
            <a:endParaRPr lang="en-US" dirty="0">
              <a:latin typeface="GE Inspira"/>
              <a:cs typeface="GE Inspira"/>
            </a:endParaRPr>
          </a:p>
        </p:txBody>
      </p:sp>
      <p:sp>
        <p:nvSpPr>
          <p:cNvPr id="24" name="Freeform 28"/>
          <p:cNvSpPr>
            <a:spLocks/>
          </p:cNvSpPr>
          <p:nvPr/>
        </p:nvSpPr>
        <p:spPr bwMode="ltGray">
          <a:xfrm>
            <a:off x="2178050" y="3109913"/>
            <a:ext cx="365125" cy="144462"/>
          </a:xfrm>
          <a:custGeom>
            <a:avLst/>
            <a:gdLst>
              <a:gd name="T0" fmla="*/ 0 w 155"/>
              <a:gd name="T1" fmla="*/ 73194 h 75"/>
              <a:gd name="T2" fmla="*/ 30623 w 155"/>
              <a:gd name="T3" fmla="*/ 30819 h 75"/>
              <a:gd name="T4" fmla="*/ 47113 w 155"/>
              <a:gd name="T5" fmla="*/ 30819 h 75"/>
              <a:gd name="T6" fmla="*/ 70669 w 155"/>
              <a:gd name="T7" fmla="*/ 9631 h 75"/>
              <a:gd name="T8" fmla="*/ 101293 w 155"/>
              <a:gd name="T9" fmla="*/ 9631 h 75"/>
              <a:gd name="T10" fmla="*/ 108360 w 155"/>
              <a:gd name="T11" fmla="*/ 3852 h 75"/>
              <a:gd name="T12" fmla="*/ 117782 w 155"/>
              <a:gd name="T13" fmla="*/ 0 h 75"/>
              <a:gd name="T14" fmla="*/ 155473 w 155"/>
              <a:gd name="T15" fmla="*/ 25040 h 75"/>
              <a:gd name="T16" fmla="*/ 167251 w 155"/>
              <a:gd name="T17" fmla="*/ 42376 h 75"/>
              <a:gd name="T18" fmla="*/ 174318 w 155"/>
              <a:gd name="T19" fmla="*/ 34671 h 75"/>
              <a:gd name="T20" fmla="*/ 202585 w 155"/>
              <a:gd name="T21" fmla="*/ 52006 h 75"/>
              <a:gd name="T22" fmla="*/ 221431 w 155"/>
              <a:gd name="T23" fmla="*/ 52006 h 75"/>
              <a:gd name="T24" fmla="*/ 235565 w 155"/>
              <a:gd name="T25" fmla="*/ 63563 h 75"/>
              <a:gd name="T26" fmla="*/ 261477 w 155"/>
              <a:gd name="T27" fmla="*/ 73194 h 75"/>
              <a:gd name="T28" fmla="*/ 261477 w 155"/>
              <a:gd name="T29" fmla="*/ 94382 h 75"/>
              <a:gd name="T30" fmla="*/ 308590 w 155"/>
              <a:gd name="T31" fmla="*/ 94382 h 75"/>
              <a:gd name="T32" fmla="*/ 318012 w 155"/>
              <a:gd name="T33" fmla="*/ 115570 h 75"/>
              <a:gd name="T34" fmla="*/ 348635 w 155"/>
              <a:gd name="T35" fmla="*/ 115570 h 75"/>
              <a:gd name="T36" fmla="*/ 365125 w 155"/>
              <a:gd name="T37" fmla="*/ 140610 h 75"/>
              <a:gd name="T38" fmla="*/ 355702 w 155"/>
              <a:gd name="T39" fmla="*/ 144462 h 75"/>
              <a:gd name="T40" fmla="*/ 348635 w 155"/>
              <a:gd name="T41" fmla="*/ 136757 h 75"/>
              <a:gd name="T42" fmla="*/ 343924 w 155"/>
              <a:gd name="T43" fmla="*/ 132905 h 75"/>
              <a:gd name="T44" fmla="*/ 318012 w 155"/>
              <a:gd name="T45" fmla="*/ 136757 h 75"/>
              <a:gd name="T46" fmla="*/ 310945 w 155"/>
              <a:gd name="T47" fmla="*/ 140610 h 75"/>
              <a:gd name="T48" fmla="*/ 289744 w 155"/>
              <a:gd name="T49" fmla="*/ 144462 h 75"/>
              <a:gd name="T50" fmla="*/ 256765 w 155"/>
              <a:gd name="T51" fmla="*/ 144462 h 75"/>
              <a:gd name="T52" fmla="*/ 235565 w 155"/>
              <a:gd name="T53" fmla="*/ 144462 h 75"/>
              <a:gd name="T54" fmla="*/ 235565 w 155"/>
              <a:gd name="T55" fmla="*/ 132905 h 75"/>
              <a:gd name="T56" fmla="*/ 202585 w 155"/>
              <a:gd name="T57" fmla="*/ 98234 h 75"/>
              <a:gd name="T58" fmla="*/ 202585 w 155"/>
              <a:gd name="T59" fmla="*/ 77046 h 75"/>
              <a:gd name="T60" fmla="*/ 167251 w 155"/>
              <a:gd name="T61" fmla="*/ 77046 h 75"/>
              <a:gd name="T62" fmla="*/ 150761 w 155"/>
              <a:gd name="T63" fmla="*/ 63563 h 75"/>
              <a:gd name="T64" fmla="*/ 141339 w 155"/>
              <a:gd name="T65" fmla="*/ 77046 h 75"/>
              <a:gd name="T66" fmla="*/ 129560 w 155"/>
              <a:gd name="T67" fmla="*/ 59711 h 75"/>
              <a:gd name="T68" fmla="*/ 117782 w 155"/>
              <a:gd name="T69" fmla="*/ 59711 h 75"/>
              <a:gd name="T70" fmla="*/ 117782 w 155"/>
              <a:gd name="T71" fmla="*/ 38523 h 75"/>
              <a:gd name="T72" fmla="*/ 108360 w 155"/>
              <a:gd name="T73" fmla="*/ 30819 h 75"/>
              <a:gd name="T74" fmla="*/ 75381 w 155"/>
              <a:gd name="T75" fmla="*/ 34671 h 75"/>
              <a:gd name="T76" fmla="*/ 54180 w 155"/>
              <a:gd name="T77" fmla="*/ 59711 h 75"/>
              <a:gd name="T78" fmla="*/ 28268 w 155"/>
              <a:gd name="T79" fmla="*/ 63563 h 75"/>
              <a:gd name="T80" fmla="*/ 0 w 155"/>
              <a:gd name="T81" fmla="*/ 73194 h 7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55" h="75">
                <a:moveTo>
                  <a:pt x="0" y="38"/>
                </a:moveTo>
                <a:lnTo>
                  <a:pt x="13" y="16"/>
                </a:lnTo>
                <a:lnTo>
                  <a:pt x="20" y="16"/>
                </a:lnTo>
                <a:lnTo>
                  <a:pt x="30" y="5"/>
                </a:lnTo>
                <a:lnTo>
                  <a:pt x="43" y="5"/>
                </a:lnTo>
                <a:lnTo>
                  <a:pt x="46" y="2"/>
                </a:lnTo>
                <a:lnTo>
                  <a:pt x="50" y="0"/>
                </a:lnTo>
                <a:lnTo>
                  <a:pt x="66" y="13"/>
                </a:lnTo>
                <a:lnTo>
                  <a:pt x="71" y="22"/>
                </a:lnTo>
                <a:lnTo>
                  <a:pt x="74" y="18"/>
                </a:lnTo>
                <a:lnTo>
                  <a:pt x="86" y="27"/>
                </a:lnTo>
                <a:lnTo>
                  <a:pt x="94" y="27"/>
                </a:lnTo>
                <a:lnTo>
                  <a:pt x="100" y="33"/>
                </a:lnTo>
                <a:lnTo>
                  <a:pt x="111" y="38"/>
                </a:lnTo>
                <a:lnTo>
                  <a:pt x="111" y="49"/>
                </a:lnTo>
                <a:lnTo>
                  <a:pt x="131" y="49"/>
                </a:lnTo>
                <a:lnTo>
                  <a:pt x="135" y="60"/>
                </a:lnTo>
                <a:lnTo>
                  <a:pt x="148" y="60"/>
                </a:lnTo>
                <a:lnTo>
                  <a:pt x="155" y="73"/>
                </a:lnTo>
                <a:lnTo>
                  <a:pt x="151" y="75"/>
                </a:lnTo>
                <a:lnTo>
                  <a:pt x="148" y="71"/>
                </a:lnTo>
                <a:lnTo>
                  <a:pt x="146" y="69"/>
                </a:lnTo>
                <a:lnTo>
                  <a:pt x="135" y="71"/>
                </a:lnTo>
                <a:lnTo>
                  <a:pt x="132" y="73"/>
                </a:lnTo>
                <a:lnTo>
                  <a:pt x="123" y="75"/>
                </a:lnTo>
                <a:lnTo>
                  <a:pt x="109" y="75"/>
                </a:lnTo>
                <a:lnTo>
                  <a:pt x="100" y="75"/>
                </a:lnTo>
                <a:lnTo>
                  <a:pt x="100" y="69"/>
                </a:lnTo>
                <a:lnTo>
                  <a:pt x="86" y="51"/>
                </a:lnTo>
                <a:lnTo>
                  <a:pt x="86" y="40"/>
                </a:lnTo>
                <a:lnTo>
                  <a:pt x="71" y="40"/>
                </a:lnTo>
                <a:lnTo>
                  <a:pt x="64" y="33"/>
                </a:lnTo>
                <a:lnTo>
                  <a:pt x="60" y="40"/>
                </a:lnTo>
                <a:lnTo>
                  <a:pt x="55" y="31"/>
                </a:lnTo>
                <a:lnTo>
                  <a:pt x="50" y="31"/>
                </a:lnTo>
                <a:lnTo>
                  <a:pt x="50" y="20"/>
                </a:lnTo>
                <a:lnTo>
                  <a:pt x="46" y="16"/>
                </a:lnTo>
                <a:lnTo>
                  <a:pt x="32" y="18"/>
                </a:lnTo>
                <a:lnTo>
                  <a:pt x="23" y="31"/>
                </a:lnTo>
                <a:lnTo>
                  <a:pt x="12" y="33"/>
                </a:lnTo>
                <a:lnTo>
                  <a:pt x="0" y="38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25" name="Freeform 29"/>
          <p:cNvSpPr>
            <a:spLocks/>
          </p:cNvSpPr>
          <p:nvPr/>
        </p:nvSpPr>
        <p:spPr bwMode="ltGray">
          <a:xfrm>
            <a:off x="3120967" y="3216275"/>
            <a:ext cx="230188" cy="123825"/>
          </a:xfrm>
          <a:custGeom>
            <a:avLst/>
            <a:gdLst>
              <a:gd name="T0" fmla="*/ 0 w 99"/>
              <a:gd name="T1" fmla="*/ 94804 h 64"/>
              <a:gd name="T2" fmla="*/ 20926 w 99"/>
              <a:gd name="T3" fmla="*/ 98673 h 64"/>
              <a:gd name="T4" fmla="*/ 72079 w 99"/>
              <a:gd name="T5" fmla="*/ 94804 h 64"/>
              <a:gd name="T6" fmla="*/ 93005 w 99"/>
              <a:gd name="T7" fmla="*/ 119955 h 64"/>
              <a:gd name="T8" fmla="*/ 120907 w 99"/>
              <a:gd name="T9" fmla="*/ 123825 h 64"/>
              <a:gd name="T10" fmla="*/ 137183 w 99"/>
              <a:gd name="T11" fmla="*/ 94804 h 64"/>
              <a:gd name="T12" fmla="*/ 127882 w 99"/>
              <a:gd name="T13" fmla="*/ 87064 h 64"/>
              <a:gd name="T14" fmla="*/ 144158 w 99"/>
              <a:gd name="T15" fmla="*/ 73521 h 64"/>
              <a:gd name="T16" fmla="*/ 172060 w 99"/>
              <a:gd name="T17" fmla="*/ 94804 h 64"/>
              <a:gd name="T18" fmla="*/ 192986 w 99"/>
              <a:gd name="T19" fmla="*/ 94804 h 64"/>
              <a:gd name="T20" fmla="*/ 192986 w 99"/>
              <a:gd name="T21" fmla="*/ 81260 h 64"/>
              <a:gd name="T22" fmla="*/ 206937 w 99"/>
              <a:gd name="T23" fmla="*/ 81260 h 64"/>
              <a:gd name="T24" fmla="*/ 230188 w 99"/>
              <a:gd name="T25" fmla="*/ 59978 h 64"/>
              <a:gd name="T26" fmla="*/ 213912 w 99"/>
              <a:gd name="T27" fmla="*/ 56108 h 64"/>
              <a:gd name="T28" fmla="*/ 213912 w 99"/>
              <a:gd name="T29" fmla="*/ 34826 h 64"/>
              <a:gd name="T30" fmla="*/ 213912 w 99"/>
              <a:gd name="T31" fmla="*/ 17413 h 64"/>
              <a:gd name="T32" fmla="*/ 183685 w 99"/>
              <a:gd name="T33" fmla="*/ 13543 h 64"/>
              <a:gd name="T34" fmla="*/ 158109 w 99"/>
              <a:gd name="T35" fmla="*/ 17413 h 64"/>
              <a:gd name="T36" fmla="*/ 137183 w 99"/>
              <a:gd name="T37" fmla="*/ 17413 h 64"/>
              <a:gd name="T38" fmla="*/ 104631 w 99"/>
              <a:gd name="T39" fmla="*/ 13543 h 64"/>
              <a:gd name="T40" fmla="*/ 79054 w 99"/>
              <a:gd name="T41" fmla="*/ 0 h 64"/>
              <a:gd name="T42" fmla="*/ 72079 w 99"/>
              <a:gd name="T43" fmla="*/ 13543 h 64"/>
              <a:gd name="T44" fmla="*/ 67429 w 99"/>
              <a:gd name="T45" fmla="*/ 38695 h 64"/>
              <a:gd name="T46" fmla="*/ 41852 w 99"/>
              <a:gd name="T47" fmla="*/ 38695 h 64"/>
              <a:gd name="T48" fmla="*/ 34877 w 99"/>
              <a:gd name="T49" fmla="*/ 59978 h 64"/>
              <a:gd name="T50" fmla="*/ 20926 w 99"/>
              <a:gd name="T51" fmla="*/ 69652 h 64"/>
              <a:gd name="T52" fmla="*/ 0 w 99"/>
              <a:gd name="T53" fmla="*/ 94804 h 6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99" h="64">
                <a:moveTo>
                  <a:pt x="0" y="49"/>
                </a:moveTo>
                <a:lnTo>
                  <a:pt x="9" y="51"/>
                </a:lnTo>
                <a:lnTo>
                  <a:pt x="31" y="49"/>
                </a:lnTo>
                <a:lnTo>
                  <a:pt x="40" y="62"/>
                </a:lnTo>
                <a:lnTo>
                  <a:pt x="52" y="64"/>
                </a:lnTo>
                <a:lnTo>
                  <a:pt x="59" y="49"/>
                </a:lnTo>
                <a:lnTo>
                  <a:pt x="55" y="45"/>
                </a:lnTo>
                <a:lnTo>
                  <a:pt x="62" y="38"/>
                </a:lnTo>
                <a:lnTo>
                  <a:pt x="74" y="49"/>
                </a:lnTo>
                <a:lnTo>
                  <a:pt x="83" y="49"/>
                </a:lnTo>
                <a:lnTo>
                  <a:pt x="83" y="42"/>
                </a:lnTo>
                <a:lnTo>
                  <a:pt x="89" y="42"/>
                </a:lnTo>
                <a:lnTo>
                  <a:pt x="99" y="31"/>
                </a:lnTo>
                <a:lnTo>
                  <a:pt x="92" y="29"/>
                </a:lnTo>
                <a:lnTo>
                  <a:pt x="92" y="18"/>
                </a:lnTo>
                <a:lnTo>
                  <a:pt x="92" y="9"/>
                </a:lnTo>
                <a:lnTo>
                  <a:pt x="79" y="7"/>
                </a:lnTo>
                <a:lnTo>
                  <a:pt x="68" y="9"/>
                </a:lnTo>
                <a:lnTo>
                  <a:pt x="59" y="9"/>
                </a:lnTo>
                <a:lnTo>
                  <a:pt x="45" y="7"/>
                </a:lnTo>
                <a:lnTo>
                  <a:pt x="34" y="0"/>
                </a:lnTo>
                <a:lnTo>
                  <a:pt x="31" y="7"/>
                </a:lnTo>
                <a:lnTo>
                  <a:pt x="29" y="20"/>
                </a:lnTo>
                <a:lnTo>
                  <a:pt x="18" y="20"/>
                </a:lnTo>
                <a:lnTo>
                  <a:pt x="15" y="31"/>
                </a:lnTo>
                <a:lnTo>
                  <a:pt x="9" y="36"/>
                </a:lnTo>
                <a:lnTo>
                  <a:pt x="0" y="49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26" name="Freeform 30"/>
          <p:cNvSpPr>
            <a:spLocks/>
          </p:cNvSpPr>
          <p:nvPr/>
        </p:nvSpPr>
        <p:spPr bwMode="ltGray">
          <a:xfrm>
            <a:off x="2139950" y="3687763"/>
            <a:ext cx="1503363" cy="2617787"/>
          </a:xfrm>
          <a:custGeom>
            <a:avLst/>
            <a:gdLst>
              <a:gd name="T0" fmla="*/ 170729 w 634"/>
              <a:gd name="T1" fmla="*/ 42660 h 1350"/>
              <a:gd name="T2" fmla="*/ 284548 w 634"/>
              <a:gd name="T3" fmla="*/ 3878 h 1350"/>
              <a:gd name="T4" fmla="*/ 237123 w 634"/>
              <a:gd name="T5" fmla="*/ 91138 h 1350"/>
              <a:gd name="T6" fmla="*/ 284548 w 634"/>
              <a:gd name="T7" fmla="*/ 85320 h 1350"/>
              <a:gd name="T8" fmla="*/ 331973 w 634"/>
              <a:gd name="T9" fmla="*/ 81442 h 1350"/>
              <a:gd name="T10" fmla="*/ 398367 w 634"/>
              <a:gd name="T11" fmla="*/ 112468 h 1350"/>
              <a:gd name="T12" fmla="*/ 602293 w 634"/>
              <a:gd name="T13" fmla="*/ 159006 h 1350"/>
              <a:gd name="T14" fmla="*/ 697143 w 634"/>
              <a:gd name="T15" fmla="*/ 205545 h 1350"/>
              <a:gd name="T16" fmla="*/ 818076 w 634"/>
              <a:gd name="T17" fmla="*/ 232692 h 1350"/>
              <a:gd name="T18" fmla="*/ 993547 w 634"/>
              <a:gd name="T19" fmla="*/ 360673 h 1350"/>
              <a:gd name="T20" fmla="*/ 1090767 w 634"/>
              <a:gd name="T21" fmla="*/ 519679 h 1350"/>
              <a:gd name="T22" fmla="*/ 1463051 w 634"/>
              <a:gd name="T23" fmla="*/ 651538 h 1350"/>
              <a:gd name="T24" fmla="*/ 1465422 w 634"/>
              <a:gd name="T25" fmla="*/ 870657 h 1350"/>
              <a:gd name="T26" fmla="*/ 1370573 w 634"/>
              <a:gd name="T27" fmla="*/ 990881 h 1350"/>
              <a:gd name="T28" fmla="*/ 1356346 w 634"/>
              <a:gd name="T29" fmla="*/ 1157644 h 1350"/>
              <a:gd name="T30" fmla="*/ 1301807 w 634"/>
              <a:gd name="T31" fmla="*/ 1229391 h 1350"/>
              <a:gd name="T32" fmla="*/ 1214072 w 634"/>
              <a:gd name="T33" fmla="*/ 1353493 h 1350"/>
              <a:gd name="T34" fmla="*/ 1086025 w 634"/>
              <a:gd name="T35" fmla="*/ 1398093 h 1350"/>
              <a:gd name="T36" fmla="*/ 1019630 w 634"/>
              <a:gd name="T37" fmla="*/ 1526073 h 1350"/>
              <a:gd name="T38" fmla="*/ 1005403 w 634"/>
              <a:gd name="T39" fmla="*/ 1632724 h 1350"/>
              <a:gd name="T40" fmla="*/ 903440 w 634"/>
              <a:gd name="T41" fmla="*/ 1731618 h 1350"/>
              <a:gd name="T42" fmla="*/ 841788 w 634"/>
              <a:gd name="T43" fmla="*/ 1809182 h 1350"/>
              <a:gd name="T44" fmla="*/ 801477 w 634"/>
              <a:gd name="T45" fmla="*/ 1847964 h 1350"/>
              <a:gd name="T46" fmla="*/ 777765 w 634"/>
              <a:gd name="T47" fmla="*/ 1950737 h 1350"/>
              <a:gd name="T48" fmla="*/ 675802 w 634"/>
              <a:gd name="T49" fmla="*/ 1993397 h 1350"/>
              <a:gd name="T50" fmla="*/ 595180 w 634"/>
              <a:gd name="T51" fmla="*/ 2036057 h 1350"/>
              <a:gd name="T52" fmla="*/ 592808 w 634"/>
              <a:gd name="T53" fmla="*/ 2142708 h 1350"/>
              <a:gd name="T54" fmla="*/ 514558 w 634"/>
              <a:gd name="T55" fmla="*/ 2220272 h 1350"/>
              <a:gd name="T56" fmla="*/ 561982 w 634"/>
              <a:gd name="T57" fmla="*/ 2288141 h 1350"/>
              <a:gd name="T58" fmla="*/ 486103 w 634"/>
              <a:gd name="T59" fmla="*/ 2352131 h 1350"/>
              <a:gd name="T60" fmla="*/ 445792 w 634"/>
              <a:gd name="T61" fmla="*/ 2464599 h 1350"/>
              <a:gd name="T62" fmla="*/ 547755 w 634"/>
              <a:gd name="T63" fmla="*/ 2617788 h 1350"/>
              <a:gd name="T64" fmla="*/ 426822 w 634"/>
              <a:gd name="T65" fmla="*/ 2542163 h 1350"/>
              <a:gd name="T66" fmla="*/ 350943 w 634"/>
              <a:gd name="T67" fmla="*/ 2404487 h 1350"/>
              <a:gd name="T68" fmla="*/ 343829 w 634"/>
              <a:gd name="T69" fmla="*/ 2036057 h 1350"/>
              <a:gd name="T70" fmla="*/ 331973 w 634"/>
              <a:gd name="T71" fmla="*/ 1880929 h 1350"/>
              <a:gd name="T72" fmla="*/ 339086 w 634"/>
              <a:gd name="T73" fmla="*/ 1714166 h 1350"/>
              <a:gd name="T74" fmla="*/ 353314 w 634"/>
              <a:gd name="T75" fmla="*/ 1582307 h 1350"/>
              <a:gd name="T76" fmla="*/ 346200 w 634"/>
              <a:gd name="T77" fmla="*/ 1367067 h 1350"/>
              <a:gd name="T78" fmla="*/ 358056 w 634"/>
              <a:gd name="T79" fmla="*/ 1190609 h 1350"/>
              <a:gd name="T80" fmla="*/ 270321 w 634"/>
              <a:gd name="T81" fmla="*/ 1072324 h 1350"/>
              <a:gd name="T82" fmla="*/ 135160 w 634"/>
              <a:gd name="T83" fmla="*/ 973429 h 1350"/>
              <a:gd name="T84" fmla="*/ 87736 w 634"/>
              <a:gd name="T85" fmla="*/ 827997 h 1350"/>
              <a:gd name="T86" fmla="*/ 23712 w 634"/>
              <a:gd name="T87" fmla="*/ 746554 h 1350"/>
              <a:gd name="T88" fmla="*/ 28455 w 634"/>
              <a:gd name="T89" fmla="*/ 608878 h 1350"/>
              <a:gd name="T90" fmla="*/ 14227 w 634"/>
              <a:gd name="T91" fmla="*/ 475080 h 1350"/>
              <a:gd name="T92" fmla="*/ 109077 w 634"/>
              <a:gd name="T93" fmla="*/ 215240 h 135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34" h="1350">
                <a:moveTo>
                  <a:pt x="49" y="60"/>
                </a:moveTo>
                <a:lnTo>
                  <a:pt x="57" y="44"/>
                </a:lnTo>
                <a:lnTo>
                  <a:pt x="72" y="22"/>
                </a:lnTo>
                <a:lnTo>
                  <a:pt x="95" y="9"/>
                </a:lnTo>
                <a:lnTo>
                  <a:pt x="108" y="0"/>
                </a:lnTo>
                <a:lnTo>
                  <a:pt x="120" y="2"/>
                </a:lnTo>
                <a:lnTo>
                  <a:pt x="117" y="13"/>
                </a:lnTo>
                <a:lnTo>
                  <a:pt x="103" y="25"/>
                </a:lnTo>
                <a:lnTo>
                  <a:pt x="100" y="47"/>
                </a:lnTo>
                <a:lnTo>
                  <a:pt x="103" y="64"/>
                </a:lnTo>
                <a:lnTo>
                  <a:pt x="115" y="64"/>
                </a:lnTo>
                <a:lnTo>
                  <a:pt x="120" y="44"/>
                </a:lnTo>
                <a:lnTo>
                  <a:pt x="123" y="25"/>
                </a:lnTo>
                <a:lnTo>
                  <a:pt x="131" y="31"/>
                </a:lnTo>
                <a:lnTo>
                  <a:pt x="140" y="42"/>
                </a:lnTo>
                <a:lnTo>
                  <a:pt x="155" y="38"/>
                </a:lnTo>
                <a:lnTo>
                  <a:pt x="165" y="47"/>
                </a:lnTo>
                <a:lnTo>
                  <a:pt x="168" y="58"/>
                </a:lnTo>
                <a:lnTo>
                  <a:pt x="191" y="53"/>
                </a:lnTo>
                <a:lnTo>
                  <a:pt x="237" y="47"/>
                </a:lnTo>
                <a:lnTo>
                  <a:pt x="254" y="82"/>
                </a:lnTo>
                <a:lnTo>
                  <a:pt x="284" y="100"/>
                </a:lnTo>
                <a:lnTo>
                  <a:pt x="282" y="115"/>
                </a:lnTo>
                <a:lnTo>
                  <a:pt x="294" y="106"/>
                </a:lnTo>
                <a:lnTo>
                  <a:pt x="308" y="106"/>
                </a:lnTo>
                <a:lnTo>
                  <a:pt x="325" y="122"/>
                </a:lnTo>
                <a:lnTo>
                  <a:pt x="345" y="120"/>
                </a:lnTo>
                <a:lnTo>
                  <a:pt x="362" y="122"/>
                </a:lnTo>
                <a:lnTo>
                  <a:pt x="390" y="150"/>
                </a:lnTo>
                <a:lnTo>
                  <a:pt x="419" y="186"/>
                </a:lnTo>
                <a:lnTo>
                  <a:pt x="432" y="226"/>
                </a:lnTo>
                <a:lnTo>
                  <a:pt x="424" y="257"/>
                </a:lnTo>
                <a:lnTo>
                  <a:pt x="460" y="268"/>
                </a:lnTo>
                <a:lnTo>
                  <a:pt x="518" y="283"/>
                </a:lnTo>
                <a:lnTo>
                  <a:pt x="578" y="301"/>
                </a:lnTo>
                <a:lnTo>
                  <a:pt x="617" y="336"/>
                </a:lnTo>
                <a:lnTo>
                  <a:pt x="634" y="369"/>
                </a:lnTo>
                <a:lnTo>
                  <a:pt x="634" y="411"/>
                </a:lnTo>
                <a:lnTo>
                  <a:pt x="618" y="449"/>
                </a:lnTo>
                <a:lnTo>
                  <a:pt x="602" y="469"/>
                </a:lnTo>
                <a:lnTo>
                  <a:pt x="591" y="482"/>
                </a:lnTo>
                <a:lnTo>
                  <a:pt x="578" y="511"/>
                </a:lnTo>
                <a:lnTo>
                  <a:pt x="577" y="535"/>
                </a:lnTo>
                <a:lnTo>
                  <a:pt x="578" y="566"/>
                </a:lnTo>
                <a:lnTo>
                  <a:pt x="572" y="597"/>
                </a:lnTo>
                <a:lnTo>
                  <a:pt x="563" y="603"/>
                </a:lnTo>
                <a:lnTo>
                  <a:pt x="560" y="621"/>
                </a:lnTo>
                <a:lnTo>
                  <a:pt x="549" y="634"/>
                </a:lnTo>
                <a:lnTo>
                  <a:pt x="548" y="650"/>
                </a:lnTo>
                <a:lnTo>
                  <a:pt x="534" y="668"/>
                </a:lnTo>
                <a:lnTo>
                  <a:pt x="512" y="698"/>
                </a:lnTo>
                <a:lnTo>
                  <a:pt x="493" y="707"/>
                </a:lnTo>
                <a:lnTo>
                  <a:pt x="481" y="705"/>
                </a:lnTo>
                <a:lnTo>
                  <a:pt x="458" y="721"/>
                </a:lnTo>
                <a:lnTo>
                  <a:pt x="435" y="756"/>
                </a:lnTo>
                <a:lnTo>
                  <a:pt x="430" y="769"/>
                </a:lnTo>
                <a:lnTo>
                  <a:pt x="430" y="787"/>
                </a:lnTo>
                <a:lnTo>
                  <a:pt x="435" y="807"/>
                </a:lnTo>
                <a:lnTo>
                  <a:pt x="424" y="827"/>
                </a:lnTo>
                <a:lnTo>
                  <a:pt x="424" y="842"/>
                </a:lnTo>
                <a:lnTo>
                  <a:pt x="406" y="860"/>
                </a:lnTo>
                <a:lnTo>
                  <a:pt x="392" y="873"/>
                </a:lnTo>
                <a:lnTo>
                  <a:pt x="381" y="893"/>
                </a:lnTo>
                <a:lnTo>
                  <a:pt x="376" y="913"/>
                </a:lnTo>
                <a:lnTo>
                  <a:pt x="361" y="937"/>
                </a:lnTo>
                <a:lnTo>
                  <a:pt x="355" y="933"/>
                </a:lnTo>
                <a:lnTo>
                  <a:pt x="342" y="933"/>
                </a:lnTo>
                <a:lnTo>
                  <a:pt x="327" y="942"/>
                </a:lnTo>
                <a:lnTo>
                  <a:pt x="338" y="953"/>
                </a:lnTo>
                <a:lnTo>
                  <a:pt x="338" y="975"/>
                </a:lnTo>
                <a:lnTo>
                  <a:pt x="336" y="992"/>
                </a:lnTo>
                <a:lnTo>
                  <a:pt x="328" y="1006"/>
                </a:lnTo>
                <a:lnTo>
                  <a:pt x="308" y="1008"/>
                </a:lnTo>
                <a:lnTo>
                  <a:pt x="293" y="1014"/>
                </a:lnTo>
                <a:lnTo>
                  <a:pt x="285" y="1028"/>
                </a:lnTo>
                <a:lnTo>
                  <a:pt x="285" y="1050"/>
                </a:lnTo>
                <a:lnTo>
                  <a:pt x="267" y="1056"/>
                </a:lnTo>
                <a:lnTo>
                  <a:pt x="251" y="1050"/>
                </a:lnTo>
                <a:lnTo>
                  <a:pt x="247" y="1063"/>
                </a:lnTo>
                <a:lnTo>
                  <a:pt x="254" y="1072"/>
                </a:lnTo>
                <a:lnTo>
                  <a:pt x="250" y="1105"/>
                </a:lnTo>
                <a:lnTo>
                  <a:pt x="243" y="1134"/>
                </a:lnTo>
                <a:lnTo>
                  <a:pt x="223" y="1134"/>
                </a:lnTo>
                <a:lnTo>
                  <a:pt x="217" y="1145"/>
                </a:lnTo>
                <a:lnTo>
                  <a:pt x="219" y="1167"/>
                </a:lnTo>
                <a:lnTo>
                  <a:pt x="230" y="1167"/>
                </a:lnTo>
                <a:lnTo>
                  <a:pt x="237" y="1180"/>
                </a:lnTo>
                <a:lnTo>
                  <a:pt x="233" y="1202"/>
                </a:lnTo>
                <a:lnTo>
                  <a:pt x="222" y="1204"/>
                </a:lnTo>
                <a:lnTo>
                  <a:pt x="205" y="1213"/>
                </a:lnTo>
                <a:lnTo>
                  <a:pt x="200" y="1231"/>
                </a:lnTo>
                <a:lnTo>
                  <a:pt x="199" y="1258"/>
                </a:lnTo>
                <a:lnTo>
                  <a:pt x="188" y="1271"/>
                </a:lnTo>
                <a:lnTo>
                  <a:pt x="226" y="1315"/>
                </a:lnTo>
                <a:lnTo>
                  <a:pt x="237" y="1337"/>
                </a:lnTo>
                <a:lnTo>
                  <a:pt x="231" y="1350"/>
                </a:lnTo>
                <a:lnTo>
                  <a:pt x="214" y="1341"/>
                </a:lnTo>
                <a:lnTo>
                  <a:pt x="200" y="1324"/>
                </a:lnTo>
                <a:lnTo>
                  <a:pt x="180" y="1311"/>
                </a:lnTo>
                <a:lnTo>
                  <a:pt x="162" y="1288"/>
                </a:lnTo>
                <a:lnTo>
                  <a:pt x="149" y="1262"/>
                </a:lnTo>
                <a:lnTo>
                  <a:pt x="148" y="1240"/>
                </a:lnTo>
                <a:lnTo>
                  <a:pt x="151" y="1222"/>
                </a:lnTo>
                <a:lnTo>
                  <a:pt x="149" y="1079"/>
                </a:lnTo>
                <a:lnTo>
                  <a:pt x="145" y="1050"/>
                </a:lnTo>
                <a:lnTo>
                  <a:pt x="131" y="1023"/>
                </a:lnTo>
                <a:lnTo>
                  <a:pt x="131" y="999"/>
                </a:lnTo>
                <a:lnTo>
                  <a:pt x="140" y="970"/>
                </a:lnTo>
                <a:lnTo>
                  <a:pt x="148" y="935"/>
                </a:lnTo>
                <a:lnTo>
                  <a:pt x="145" y="900"/>
                </a:lnTo>
                <a:lnTo>
                  <a:pt x="143" y="884"/>
                </a:lnTo>
                <a:lnTo>
                  <a:pt x="142" y="864"/>
                </a:lnTo>
                <a:lnTo>
                  <a:pt x="146" y="855"/>
                </a:lnTo>
                <a:lnTo>
                  <a:pt x="149" y="816"/>
                </a:lnTo>
                <a:lnTo>
                  <a:pt x="146" y="796"/>
                </a:lnTo>
                <a:lnTo>
                  <a:pt x="152" y="747"/>
                </a:lnTo>
                <a:lnTo>
                  <a:pt x="146" y="705"/>
                </a:lnTo>
                <a:lnTo>
                  <a:pt x="151" y="683"/>
                </a:lnTo>
                <a:lnTo>
                  <a:pt x="159" y="641"/>
                </a:lnTo>
                <a:lnTo>
                  <a:pt x="151" y="614"/>
                </a:lnTo>
                <a:lnTo>
                  <a:pt x="135" y="595"/>
                </a:lnTo>
                <a:lnTo>
                  <a:pt x="131" y="573"/>
                </a:lnTo>
                <a:lnTo>
                  <a:pt x="114" y="553"/>
                </a:lnTo>
                <a:lnTo>
                  <a:pt x="95" y="539"/>
                </a:lnTo>
                <a:lnTo>
                  <a:pt x="69" y="533"/>
                </a:lnTo>
                <a:lnTo>
                  <a:pt x="57" y="502"/>
                </a:lnTo>
                <a:lnTo>
                  <a:pt x="40" y="473"/>
                </a:lnTo>
                <a:lnTo>
                  <a:pt x="38" y="449"/>
                </a:lnTo>
                <a:lnTo>
                  <a:pt x="37" y="427"/>
                </a:lnTo>
                <a:lnTo>
                  <a:pt x="32" y="411"/>
                </a:lnTo>
                <a:lnTo>
                  <a:pt x="23" y="394"/>
                </a:lnTo>
                <a:lnTo>
                  <a:pt x="10" y="385"/>
                </a:lnTo>
                <a:lnTo>
                  <a:pt x="1" y="367"/>
                </a:lnTo>
                <a:lnTo>
                  <a:pt x="12" y="352"/>
                </a:lnTo>
                <a:lnTo>
                  <a:pt x="12" y="314"/>
                </a:lnTo>
                <a:lnTo>
                  <a:pt x="6" y="294"/>
                </a:lnTo>
                <a:lnTo>
                  <a:pt x="0" y="274"/>
                </a:lnTo>
                <a:lnTo>
                  <a:pt x="6" y="245"/>
                </a:lnTo>
                <a:lnTo>
                  <a:pt x="30" y="175"/>
                </a:lnTo>
                <a:lnTo>
                  <a:pt x="32" y="144"/>
                </a:lnTo>
                <a:lnTo>
                  <a:pt x="46" y="111"/>
                </a:lnTo>
                <a:lnTo>
                  <a:pt x="46" y="93"/>
                </a:lnTo>
                <a:lnTo>
                  <a:pt x="49" y="60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alpha val="62000"/>
                </a:schemeClr>
              </a:gs>
              <a:gs pos="100000">
                <a:schemeClr val="accent5">
                  <a:lumMod val="75000"/>
                  <a:alpha val="22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/>
          <a:lstStyle/>
          <a:p>
            <a:endParaRPr lang="en-US" dirty="0">
              <a:latin typeface="GE Inspira"/>
              <a:cs typeface="GE Inspira"/>
            </a:endParaRPr>
          </a:p>
        </p:txBody>
      </p:sp>
      <p:sp>
        <p:nvSpPr>
          <p:cNvPr id="27" name="Rectangle 33"/>
          <p:cNvSpPr>
            <a:spLocks noChangeArrowheads="1"/>
          </p:cNvSpPr>
          <p:nvPr/>
        </p:nvSpPr>
        <p:spPr bwMode="auto">
          <a:xfrm>
            <a:off x="6635793" y="978765"/>
            <a:ext cx="2149475" cy="408623"/>
          </a:xfrm>
          <a:prstGeom prst="roundRect">
            <a:avLst/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tabLst>
                <a:tab pos="687388" algn="l"/>
                <a:tab pos="1031875" algn="l"/>
                <a:tab pos="1825625" algn="l"/>
              </a:tabLst>
            </a:pPr>
            <a:r>
              <a:rPr lang="de-DE" sz="1800" b="1" dirty="0" smtClean="0">
                <a:latin typeface="GE Inspira"/>
                <a:cs typeface="GE Inspira"/>
              </a:rPr>
              <a:t>Asia  675</a:t>
            </a:r>
            <a:endParaRPr lang="de-DE" sz="1800" b="1" dirty="0">
              <a:latin typeface="GE Inspira"/>
              <a:cs typeface="GE Inspira"/>
            </a:endParaRPr>
          </a:p>
        </p:txBody>
      </p:sp>
      <p:sp>
        <p:nvSpPr>
          <p:cNvPr id="28" name="Rectangle 34"/>
          <p:cNvSpPr>
            <a:spLocks noChangeArrowheads="1"/>
          </p:cNvSpPr>
          <p:nvPr/>
        </p:nvSpPr>
        <p:spPr bwMode="auto">
          <a:xfrm>
            <a:off x="338138" y="978765"/>
            <a:ext cx="2262187" cy="408623"/>
          </a:xfrm>
          <a:prstGeom prst="roundRect">
            <a:avLst/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tabLst>
                <a:tab pos="344488" algn="l"/>
                <a:tab pos="965200" algn="l"/>
                <a:tab pos="1309688" algn="l"/>
              </a:tabLst>
            </a:pPr>
            <a:r>
              <a:rPr lang="de-DE" sz="1800" b="1" dirty="0" smtClean="0">
                <a:latin typeface="GE Inspira"/>
                <a:cs typeface="GE Inspira"/>
              </a:rPr>
              <a:t>Americas  1,675</a:t>
            </a:r>
            <a:endParaRPr lang="de-DE" sz="1800" b="1" dirty="0">
              <a:latin typeface="GE Inspira"/>
              <a:cs typeface="GE Inspira"/>
            </a:endParaRPr>
          </a:p>
        </p:txBody>
      </p:sp>
      <p:sp>
        <p:nvSpPr>
          <p:cNvPr id="29" name="Rectangle 35"/>
          <p:cNvSpPr>
            <a:spLocks noChangeArrowheads="1"/>
          </p:cNvSpPr>
          <p:nvPr/>
        </p:nvSpPr>
        <p:spPr bwMode="auto">
          <a:xfrm>
            <a:off x="2821791" y="978765"/>
            <a:ext cx="3592535" cy="408623"/>
          </a:xfrm>
          <a:prstGeom prst="roundRect">
            <a:avLst/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tabLst>
                <a:tab pos="568325" algn="l"/>
                <a:tab pos="1028700" algn="l"/>
                <a:tab pos="1309688" algn="l"/>
              </a:tabLst>
            </a:pPr>
            <a:r>
              <a:rPr lang="de-DE" sz="1800" b="1" dirty="0" smtClean="0">
                <a:latin typeface="GE Inspira"/>
                <a:cs typeface="GE Inspira"/>
              </a:rPr>
              <a:t>Europe , Middle East, Africa 750</a:t>
            </a:r>
            <a:endParaRPr lang="de-DE" sz="1800" b="1" dirty="0">
              <a:latin typeface="GE Inspira"/>
              <a:cs typeface="GE Inspira"/>
            </a:endParaRPr>
          </a:p>
        </p:txBody>
      </p:sp>
      <p:sp>
        <p:nvSpPr>
          <p:cNvPr id="30" name="Rectangle 57"/>
          <p:cNvSpPr>
            <a:spLocks noChangeArrowheads="1"/>
          </p:cNvSpPr>
          <p:nvPr/>
        </p:nvSpPr>
        <p:spPr bwMode="auto">
          <a:xfrm>
            <a:off x="1184267" y="1971716"/>
            <a:ext cx="1156356" cy="37457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r">
              <a:tabLst>
                <a:tab pos="344488" algn="l"/>
              </a:tabLst>
            </a:pPr>
            <a:r>
              <a:rPr lang="de-DE" sz="1600" b="1" dirty="0" smtClean="0">
                <a:latin typeface="GE Inspira"/>
                <a:cs typeface="GE Inspira"/>
              </a:rPr>
              <a:t>Canada  </a:t>
            </a:r>
          </a:p>
        </p:txBody>
      </p:sp>
      <p:sp>
        <p:nvSpPr>
          <p:cNvPr id="31" name="Rectangle 59"/>
          <p:cNvSpPr>
            <a:spLocks noChangeArrowheads="1"/>
          </p:cNvSpPr>
          <p:nvPr/>
        </p:nvSpPr>
        <p:spPr bwMode="auto">
          <a:xfrm>
            <a:off x="2181091" y="4643150"/>
            <a:ext cx="1156356" cy="37457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r">
              <a:tabLst>
                <a:tab pos="344488" algn="l"/>
              </a:tabLst>
            </a:pPr>
            <a:r>
              <a:rPr lang="de-DE" sz="1600" b="1" dirty="0" smtClean="0">
                <a:latin typeface="GE Inspira"/>
                <a:cs typeface="GE Inspira"/>
              </a:rPr>
              <a:t>Brazil</a:t>
            </a:r>
          </a:p>
        </p:txBody>
      </p:sp>
      <p:sp>
        <p:nvSpPr>
          <p:cNvPr id="32" name="Rectangle 63"/>
          <p:cNvSpPr>
            <a:spLocks noChangeArrowheads="1"/>
          </p:cNvSpPr>
          <p:nvPr/>
        </p:nvSpPr>
        <p:spPr bwMode="auto">
          <a:xfrm>
            <a:off x="3236061" y="1883173"/>
            <a:ext cx="1231784" cy="37457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r">
              <a:tabLst>
                <a:tab pos="344488" algn="l"/>
              </a:tabLst>
            </a:pPr>
            <a:r>
              <a:rPr lang="de-DE" sz="1600" b="1" dirty="0" smtClean="0">
                <a:latin typeface="GE Inspira"/>
                <a:cs typeface="GE Inspira"/>
              </a:rPr>
              <a:t>UK</a:t>
            </a:r>
            <a:endParaRPr lang="de-DE" sz="1600" b="1" dirty="0">
              <a:latin typeface="GE Inspira"/>
              <a:cs typeface="GE Inspira"/>
            </a:endParaRPr>
          </a:p>
        </p:txBody>
      </p:sp>
      <p:sp>
        <p:nvSpPr>
          <p:cNvPr id="33" name="Rectangle 64"/>
          <p:cNvSpPr>
            <a:spLocks noChangeArrowheads="1"/>
          </p:cNvSpPr>
          <p:nvPr/>
        </p:nvSpPr>
        <p:spPr bwMode="auto">
          <a:xfrm>
            <a:off x="3236061" y="2444328"/>
            <a:ext cx="1231784" cy="37457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r">
              <a:tabLst>
                <a:tab pos="344488" algn="l"/>
              </a:tabLst>
            </a:pPr>
            <a:r>
              <a:rPr lang="de-DE" sz="1600" b="1" dirty="0" smtClean="0">
                <a:latin typeface="GE Inspira"/>
                <a:cs typeface="GE Inspira"/>
              </a:rPr>
              <a:t>Germany</a:t>
            </a:r>
            <a:endParaRPr lang="de-DE" sz="1600" b="1" dirty="0">
              <a:latin typeface="GE Inspira"/>
              <a:cs typeface="GE Inspira"/>
            </a:endParaRPr>
          </a:p>
        </p:txBody>
      </p:sp>
      <p:sp>
        <p:nvSpPr>
          <p:cNvPr id="34" name="Rectangle 69"/>
          <p:cNvSpPr>
            <a:spLocks noChangeArrowheads="1"/>
          </p:cNvSpPr>
          <p:nvPr/>
        </p:nvSpPr>
        <p:spPr bwMode="auto">
          <a:xfrm>
            <a:off x="3236061" y="2987534"/>
            <a:ext cx="1231784" cy="37457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r">
              <a:tabLst>
                <a:tab pos="344488" algn="l"/>
              </a:tabLst>
            </a:pPr>
            <a:r>
              <a:rPr lang="de-DE" sz="1600" b="1" dirty="0" smtClean="0">
                <a:latin typeface="GE Inspira"/>
                <a:cs typeface="GE Inspira"/>
              </a:rPr>
              <a:t>France</a:t>
            </a:r>
          </a:p>
        </p:txBody>
      </p:sp>
      <p:sp>
        <p:nvSpPr>
          <p:cNvPr id="35" name="Rectangle 71"/>
          <p:cNvSpPr>
            <a:spLocks noChangeArrowheads="1"/>
          </p:cNvSpPr>
          <p:nvPr/>
        </p:nvSpPr>
        <p:spPr bwMode="auto">
          <a:xfrm>
            <a:off x="7124700" y="1971716"/>
            <a:ext cx="1088232" cy="37457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r">
              <a:tabLst>
                <a:tab pos="344488" algn="l"/>
                <a:tab pos="568325" algn="l"/>
              </a:tabLst>
            </a:pPr>
            <a:r>
              <a:rPr lang="de-DE" sz="1600" b="1" dirty="0" smtClean="0">
                <a:latin typeface="GE Inspira"/>
                <a:cs typeface="GE Inspira"/>
              </a:rPr>
              <a:t>China </a:t>
            </a:r>
            <a:endParaRPr lang="de-DE" sz="1600" b="1" dirty="0">
              <a:latin typeface="GE Inspira"/>
              <a:cs typeface="GE Inspira"/>
            </a:endParaRPr>
          </a:p>
        </p:txBody>
      </p:sp>
      <p:sp>
        <p:nvSpPr>
          <p:cNvPr id="36" name="Rectangle 75"/>
          <p:cNvSpPr>
            <a:spLocks noChangeArrowheads="1"/>
          </p:cNvSpPr>
          <p:nvPr/>
        </p:nvSpPr>
        <p:spPr bwMode="auto">
          <a:xfrm>
            <a:off x="6059046" y="3583338"/>
            <a:ext cx="1088232" cy="37457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r">
              <a:tabLst>
                <a:tab pos="344488" algn="l"/>
              </a:tabLst>
            </a:pPr>
            <a:r>
              <a:rPr lang="de-DE" sz="1600" b="1" dirty="0" smtClean="0">
                <a:latin typeface="GE Inspira"/>
                <a:cs typeface="GE Inspira"/>
              </a:rPr>
              <a:t>India </a:t>
            </a:r>
            <a:endParaRPr lang="de-DE" sz="1600" b="1" dirty="0">
              <a:latin typeface="GE Inspira"/>
              <a:cs typeface="GE Inspira"/>
            </a:endParaRPr>
          </a:p>
        </p:txBody>
      </p:sp>
      <p:sp>
        <p:nvSpPr>
          <p:cNvPr id="37" name="Rectangle 77"/>
          <p:cNvSpPr>
            <a:spLocks noChangeArrowheads="1"/>
          </p:cNvSpPr>
          <p:nvPr/>
        </p:nvSpPr>
        <p:spPr bwMode="auto">
          <a:xfrm>
            <a:off x="6995701" y="4389150"/>
            <a:ext cx="1632774" cy="646986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r">
              <a:tabLst>
                <a:tab pos="290513" algn="l"/>
              </a:tabLst>
            </a:pPr>
            <a:r>
              <a:rPr lang="de-DE" sz="1600" b="1" dirty="0" smtClean="0">
                <a:latin typeface="GE Inspira"/>
                <a:cs typeface="GE Inspira"/>
              </a:rPr>
              <a:t>Southeast Asia/Australia  </a:t>
            </a:r>
            <a:endParaRPr lang="de-DE" sz="1600" b="1" dirty="0">
              <a:latin typeface="GE Inspira"/>
              <a:cs typeface="GE Inspira"/>
            </a:endParaRPr>
          </a:p>
        </p:txBody>
      </p:sp>
      <p:sp>
        <p:nvSpPr>
          <p:cNvPr id="38" name="Rectangle 79"/>
          <p:cNvSpPr>
            <a:spLocks noChangeArrowheads="1"/>
          </p:cNvSpPr>
          <p:nvPr/>
        </p:nvSpPr>
        <p:spPr bwMode="auto">
          <a:xfrm>
            <a:off x="7203428" y="2528788"/>
            <a:ext cx="1054747" cy="37457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r">
              <a:tabLst>
                <a:tab pos="344488" algn="l"/>
              </a:tabLst>
            </a:pPr>
            <a:r>
              <a:rPr lang="de-DE" sz="1600" b="1" dirty="0" smtClean="0">
                <a:latin typeface="GE Inspira"/>
                <a:cs typeface="GE Inspira"/>
              </a:rPr>
              <a:t>Korea </a:t>
            </a:r>
            <a:endParaRPr lang="de-DE" sz="1600" b="1" dirty="0">
              <a:latin typeface="GE Inspira"/>
              <a:cs typeface="GE Inspira"/>
            </a:endParaRPr>
          </a:p>
        </p:txBody>
      </p:sp>
      <p:sp>
        <p:nvSpPr>
          <p:cNvPr id="39" name="Rectangle 81"/>
          <p:cNvSpPr>
            <a:spLocks noChangeArrowheads="1"/>
          </p:cNvSpPr>
          <p:nvPr/>
        </p:nvSpPr>
        <p:spPr bwMode="auto">
          <a:xfrm>
            <a:off x="1181092" y="2777527"/>
            <a:ext cx="1156356" cy="37457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r">
              <a:tabLst>
                <a:tab pos="344488" algn="l"/>
              </a:tabLst>
            </a:pPr>
            <a:r>
              <a:rPr lang="de-DE" sz="1600" b="1" dirty="0" smtClean="0">
                <a:latin typeface="GE Inspira"/>
                <a:cs typeface="GE Inspira"/>
              </a:rPr>
              <a:t>U.S.</a:t>
            </a:r>
            <a:endParaRPr lang="de-DE" sz="1600" b="1" dirty="0">
              <a:latin typeface="GE Inspira"/>
              <a:cs typeface="GE Inspira"/>
            </a:endParaRPr>
          </a:p>
        </p:txBody>
      </p:sp>
      <p:sp>
        <p:nvSpPr>
          <p:cNvPr id="40" name="Rectangle 69"/>
          <p:cNvSpPr>
            <a:spLocks noChangeArrowheads="1"/>
          </p:cNvSpPr>
          <p:nvPr/>
        </p:nvSpPr>
        <p:spPr bwMode="auto">
          <a:xfrm>
            <a:off x="4214813" y="4643150"/>
            <a:ext cx="1497194" cy="37457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r">
              <a:tabLst>
                <a:tab pos="344488" algn="l"/>
              </a:tabLst>
            </a:pPr>
            <a:r>
              <a:rPr lang="de-DE" sz="1600" b="1" dirty="0" smtClean="0">
                <a:latin typeface="GE Inspira"/>
                <a:cs typeface="GE Inspira"/>
              </a:rPr>
              <a:t>South Africa</a:t>
            </a:r>
            <a:endParaRPr lang="de-DE" sz="1600" b="1" dirty="0">
              <a:latin typeface="GE Inspira"/>
              <a:cs typeface="GE Inspira"/>
            </a:endParaRPr>
          </a:p>
        </p:txBody>
      </p:sp>
      <p:sp>
        <p:nvSpPr>
          <p:cNvPr id="41" name="Rectangle 69"/>
          <p:cNvSpPr>
            <a:spLocks noChangeArrowheads="1"/>
          </p:cNvSpPr>
          <p:nvPr/>
        </p:nvSpPr>
        <p:spPr bwMode="auto">
          <a:xfrm>
            <a:off x="5159545" y="3025910"/>
            <a:ext cx="1342686" cy="37457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r"/>
            <a:r>
              <a:rPr lang="de-DE" sz="1600" b="1" dirty="0" smtClean="0">
                <a:latin typeface="GE Inspira"/>
                <a:cs typeface="GE Inspira"/>
              </a:rPr>
              <a:t>Middle East</a:t>
            </a:r>
            <a:endParaRPr lang="de-DE" sz="1600" b="1" dirty="0">
              <a:latin typeface="GE Inspira"/>
              <a:cs typeface="GE Inspira"/>
            </a:endParaRPr>
          </a:p>
        </p:txBody>
      </p:sp>
      <p:sp>
        <p:nvSpPr>
          <p:cNvPr id="42" name="Text Box 51"/>
          <p:cNvSpPr txBox="1">
            <a:spLocks noChangeArrowheads="1"/>
          </p:cNvSpPr>
          <p:nvPr/>
        </p:nvSpPr>
        <p:spPr bwMode="auto">
          <a:xfrm>
            <a:off x="706438" y="5703888"/>
            <a:ext cx="7810500" cy="461665"/>
          </a:xfrm>
          <a:prstGeom prst="rect">
            <a:avLst/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GE Inspira"/>
                <a:cs typeface="GE Inspira"/>
              </a:rPr>
              <a:t>3,000+ </a:t>
            </a:r>
            <a:r>
              <a:rPr lang="en-US" sz="2400" b="1" dirty="0">
                <a:solidFill>
                  <a:schemeClr val="bg1"/>
                </a:solidFill>
                <a:latin typeface="GE Inspira"/>
                <a:cs typeface="GE Inspira"/>
              </a:rPr>
              <a:t>employees - </a:t>
            </a:r>
            <a:r>
              <a:rPr lang="en-US" sz="2400" b="1" dirty="0" smtClean="0">
                <a:solidFill>
                  <a:schemeClr val="bg1"/>
                </a:solidFill>
                <a:latin typeface="GE Inspira"/>
                <a:cs typeface="GE Inspira"/>
              </a:rPr>
              <a:t>50% Americas, 25% </a:t>
            </a:r>
            <a:r>
              <a:rPr lang="en-US" sz="2400" b="1" dirty="0">
                <a:solidFill>
                  <a:schemeClr val="bg1"/>
                </a:solidFill>
                <a:latin typeface="GE Inspira"/>
                <a:cs typeface="GE Inspira"/>
              </a:rPr>
              <a:t>EMEA, </a:t>
            </a:r>
            <a:r>
              <a:rPr lang="en-US" sz="2400" b="1" dirty="0" smtClean="0">
                <a:solidFill>
                  <a:schemeClr val="bg1"/>
                </a:solidFill>
                <a:latin typeface="GE Inspira"/>
                <a:cs typeface="GE Inspira"/>
              </a:rPr>
              <a:t>25% Asia     </a:t>
            </a:r>
            <a:endParaRPr lang="en-US" sz="2400" b="1" dirty="0">
              <a:solidFill>
                <a:schemeClr val="bg1"/>
              </a:solidFill>
              <a:latin typeface="GE Inspira"/>
              <a:cs typeface="GE Inspira"/>
            </a:endParaRPr>
          </a:p>
        </p:txBody>
      </p:sp>
      <p:pic>
        <p:nvPicPr>
          <p:cNvPr id="43" name="Picture 350"/>
          <p:cNvPicPr>
            <a:picLocks noChangeAspect="1" noChangeArrowheads="1"/>
          </p:cNvPicPr>
          <p:nvPr/>
        </p:nvPicPr>
        <p:blipFill>
          <a:blip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8922" y="4279049"/>
            <a:ext cx="47594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35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2862" y="1860777"/>
            <a:ext cx="4270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58"/>
          <p:cNvPicPr>
            <a:picLocks noChangeAspect="1" noChangeArrowheads="1"/>
          </p:cNvPicPr>
          <p:nvPr/>
        </p:nvPicPr>
        <p:blipFill>
          <a:blip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7208" y="3473892"/>
            <a:ext cx="4270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16"/>
          <p:cNvPicPr>
            <a:picLocks noChangeAspect="1" noChangeArrowheads="1"/>
          </p:cNvPicPr>
          <p:nvPr/>
        </p:nvPicPr>
        <p:blipFill>
          <a:blip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010"/>
          <a:stretch>
            <a:fillRect/>
          </a:stretch>
        </p:blipFill>
        <p:spPr bwMode="auto">
          <a:xfrm>
            <a:off x="3053682" y="2312370"/>
            <a:ext cx="427037" cy="44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Oval 46"/>
          <p:cNvSpPr/>
          <p:nvPr/>
        </p:nvSpPr>
        <p:spPr>
          <a:xfrm>
            <a:off x="1072745" y="2028825"/>
            <a:ext cx="216694" cy="2166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E Inspira"/>
              <a:cs typeface="GE Inspira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1072745" y="2835372"/>
            <a:ext cx="216694" cy="2166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E Inspira"/>
              <a:cs typeface="GE Inspira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3120967" y="2028825"/>
            <a:ext cx="216694" cy="2166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E Inspira"/>
              <a:cs typeface="GE Inspira"/>
            </a:endParaRPr>
          </a:p>
        </p:txBody>
      </p:sp>
      <p:pic>
        <p:nvPicPr>
          <p:cNvPr id="50" name="Picture 346"/>
          <p:cNvPicPr>
            <a:picLocks noChangeAspect="1" noChangeArrowheads="1"/>
          </p:cNvPicPr>
          <p:nvPr/>
        </p:nvPicPr>
        <p:blipFill>
          <a:blip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3844" y="1860777"/>
            <a:ext cx="419365" cy="419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347"/>
          <p:cNvPicPr>
            <a:picLocks noChangeAspect="1" noChangeArrowheads="1"/>
          </p:cNvPicPr>
          <p:nvPr/>
        </p:nvPicPr>
        <p:blipFill>
          <a:blip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3682" y="1772234"/>
            <a:ext cx="419365" cy="419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348"/>
          <p:cNvPicPr>
            <a:picLocks noChangeAspect="1" noChangeArrowheads="1"/>
          </p:cNvPicPr>
          <p:nvPr/>
        </p:nvPicPr>
        <p:blipFill>
          <a:blip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6172" y="2656018"/>
            <a:ext cx="4270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Oval 52"/>
          <p:cNvSpPr/>
          <p:nvPr/>
        </p:nvSpPr>
        <p:spPr>
          <a:xfrm>
            <a:off x="3158853" y="3076178"/>
            <a:ext cx="216694" cy="2166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E Inspira"/>
              <a:cs typeface="GE Inspira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7107111" y="2604947"/>
            <a:ext cx="216694" cy="2166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E Inspira"/>
              <a:cs typeface="GE Inspira"/>
            </a:endParaRPr>
          </a:p>
        </p:txBody>
      </p:sp>
      <p:pic>
        <p:nvPicPr>
          <p:cNvPr id="55" name="Picture 354"/>
          <p:cNvPicPr>
            <a:picLocks noChangeAspect="1" noChangeArrowheads="1"/>
          </p:cNvPicPr>
          <p:nvPr/>
        </p:nvPicPr>
        <p:blipFill>
          <a:blip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3682" y="2878088"/>
            <a:ext cx="4270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69"/>
          <p:cNvPicPr>
            <a:picLocks noChangeAspect="1" noChangeArrowheads="1"/>
          </p:cNvPicPr>
          <p:nvPr/>
        </p:nvPicPr>
        <p:blipFill>
          <a:blip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8322" y="2417849"/>
            <a:ext cx="440085" cy="44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5599" y="4567238"/>
            <a:ext cx="427135" cy="42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29"/>
          <p:cNvPicPr>
            <a:picLocks noChangeAspect="1" noChangeArrowheads="1"/>
          </p:cNvPicPr>
          <p:nvPr/>
        </p:nvPicPr>
        <p:blipFill>
          <a:blip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355" l="0" r="100000">
                        <a14:foregroundMark x1="29054" y1="7097" x2="41216" y2="16774"/>
                        <a14:foregroundMark x1="27703" y1="88387" x2="61486" y2="66452"/>
                        <a14:foregroundMark x1="44660" y1="85185" x2="65049" y2="82407"/>
                        <a14:foregroundMark x1="75728" y1="80556" x2="84466" y2="69444"/>
                        <a14:foregroundMark x1="75728" y1="71296" x2="87379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3210" y="4543993"/>
            <a:ext cx="430040" cy="45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Oval 60"/>
          <p:cNvSpPr/>
          <p:nvPr/>
        </p:nvSpPr>
        <p:spPr>
          <a:xfrm>
            <a:off x="5100623" y="2922504"/>
            <a:ext cx="216694" cy="2166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E Inspira"/>
              <a:cs typeface="GE Inspira"/>
            </a:endParaRPr>
          </a:p>
        </p:txBody>
      </p:sp>
      <p:pic>
        <p:nvPicPr>
          <p:cNvPr id="62" name="Picture 18"/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5953" y="2786216"/>
            <a:ext cx="372951" cy="402636"/>
          </a:xfrm>
          <a:prstGeom prst="ellipse">
            <a:avLst/>
          </a:prstGeom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91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280988"/>
            <a:ext cx="8459788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Genius 2 Form Factor</a:t>
            </a:r>
          </a:p>
        </p:txBody>
      </p:sp>
      <p:pic>
        <p:nvPicPr>
          <p:cNvPr id="4" name="Picture 2" descr="D:\Documents and Settings\312006425\16454\Geniuse OSX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3" t="19470" r="55242" b="29077"/>
          <a:stretch/>
        </p:blipFill>
        <p:spPr bwMode="auto">
          <a:xfrm>
            <a:off x="6065046" y="1192946"/>
            <a:ext cx="1499428" cy="2459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D:\Documents and Settings\312006425\16454\Geniuse II ass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3" t="12860" r="52394" b="34724"/>
          <a:stretch/>
        </p:blipFill>
        <p:spPr bwMode="auto">
          <a:xfrm>
            <a:off x="6072232" y="4162267"/>
            <a:ext cx="1485056" cy="178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7532935" y="1243754"/>
            <a:ext cx="648693" cy="96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507085" y="2000372"/>
            <a:ext cx="674543" cy="87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832190" y="1249179"/>
            <a:ext cx="0" cy="751193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794917" y="1459034"/>
            <a:ext cx="7734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1E4191"/>
                </a:solidFill>
              </a:rPr>
              <a:t>50mm</a:t>
            </a:r>
            <a:endParaRPr lang="zh-CN" altLang="en-US" sz="1600" dirty="0">
              <a:solidFill>
                <a:srgbClr val="1E419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144490" y="639735"/>
            <a:ext cx="1374773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6144490" y="481660"/>
            <a:ext cx="0" cy="15017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7506948" y="481660"/>
            <a:ext cx="0" cy="7620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6410755" y="1022707"/>
            <a:ext cx="1096193" cy="2757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604630" y="746713"/>
            <a:ext cx="7848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1E4191"/>
                </a:solidFill>
              </a:rPr>
              <a:t>66mm</a:t>
            </a:r>
            <a:endParaRPr lang="zh-CN" altLang="en-US" sz="1600" dirty="0">
              <a:solidFill>
                <a:srgbClr val="1E419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6410755" y="820711"/>
            <a:ext cx="0" cy="40399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507085" y="4243835"/>
            <a:ext cx="67454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163344" y="5906996"/>
            <a:ext cx="101828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846200" y="4243835"/>
            <a:ext cx="0" cy="166894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856420" y="4847476"/>
            <a:ext cx="1347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1E4191"/>
                </a:solidFill>
              </a:rPr>
              <a:t>100mm</a:t>
            </a:r>
            <a:endParaRPr lang="zh-CN" altLang="en-US" sz="2000" dirty="0">
              <a:solidFill>
                <a:srgbClr val="1E419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82011" y="346603"/>
            <a:ext cx="834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1E4191"/>
                </a:solidFill>
              </a:rPr>
              <a:t>82mm</a:t>
            </a:r>
            <a:endParaRPr lang="zh-CN" altLang="en-US" sz="1600" dirty="0">
              <a:solidFill>
                <a:srgbClr val="1E4191"/>
              </a:solidFill>
            </a:endParaRPr>
          </a:p>
        </p:txBody>
      </p:sp>
      <p:sp>
        <p:nvSpPr>
          <p:cNvPr id="790539" name="TextBox 790538"/>
          <p:cNvSpPr txBox="1"/>
          <p:nvPr/>
        </p:nvSpPr>
        <p:spPr>
          <a:xfrm>
            <a:off x="6072232" y="6016228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Genius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72232" y="3647463"/>
            <a:ext cx="1334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Genius 2</a:t>
            </a:r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7874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199" y="1618613"/>
            <a:ext cx="2888526" cy="406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83" y="1606822"/>
            <a:ext cx="1605399" cy="408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355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459" name="Rectangle 3"/>
          <p:cNvSpPr>
            <a:spLocks noGrp="1" noChangeArrowheads="1"/>
          </p:cNvSpPr>
          <p:nvPr>
            <p:ph type="title"/>
          </p:nvPr>
        </p:nvSpPr>
        <p:spPr>
          <a:xfrm>
            <a:off x="342900" y="280988"/>
            <a:ext cx="8459788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Genius 2 Field Wiring</a:t>
            </a:r>
            <a:endParaRPr 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01" y="1225089"/>
            <a:ext cx="3326461" cy="468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7711" y="1175290"/>
            <a:ext cx="46414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2000" dirty="0" smtClean="0">
                <a:solidFill>
                  <a:srgbClr val="1E4191"/>
                </a:solidFill>
              </a:rPr>
              <a:t>Replace Genius Electrical Assembly with Genius 2 Electrical Assembly</a:t>
            </a:r>
          </a:p>
          <a:p>
            <a:pPr marL="342900" indent="-342900">
              <a:buFontTx/>
              <a:buAutoNum type="arabicPeriod"/>
            </a:pPr>
            <a:r>
              <a:rPr lang="en-US" sz="2000" dirty="0" smtClean="0">
                <a:solidFill>
                  <a:srgbClr val="1E4191"/>
                </a:solidFill>
              </a:rPr>
              <a:t>Keep field wiring untouched</a:t>
            </a:r>
          </a:p>
          <a:p>
            <a:pPr marL="342900" indent="-342900">
              <a:buFontTx/>
              <a:buAutoNum type="arabicPeriod"/>
            </a:pPr>
            <a:r>
              <a:rPr lang="en-US" sz="2000" dirty="0" smtClean="0">
                <a:solidFill>
                  <a:srgbClr val="1E4191"/>
                </a:solidFill>
              </a:rPr>
              <a:t>Discard Genius bus connection</a:t>
            </a:r>
          </a:p>
          <a:p>
            <a:pPr marL="342900" indent="-342900">
              <a:buFontTx/>
              <a:buAutoNum type="arabicPeriod"/>
            </a:pPr>
            <a:r>
              <a:rPr lang="en-US" sz="2000" dirty="0" smtClean="0">
                <a:solidFill>
                  <a:srgbClr val="1E4191"/>
                </a:solidFill>
              </a:rPr>
              <a:t>Connect Ethernet copper or fiber optics cables to the Genius 2 Electrical Assembly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86" y="3567719"/>
            <a:ext cx="2025676" cy="2688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08811" y="2381473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n w="12700">
                  <a:solidFill>
                    <a:srgbClr val="FF6600">
                      <a:satMod val="155000"/>
                    </a:srgbClr>
                  </a:solidFill>
                  <a:prstDash val="solid"/>
                </a:ln>
                <a:solidFill>
                  <a:srgbClr val="EE3324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imSun"/>
                <a:ea typeface="SimSun"/>
              </a:rPr>
              <a:t>④</a:t>
            </a:r>
            <a:endParaRPr lang="en-US" b="1" dirty="0">
              <a:ln w="12700">
                <a:solidFill>
                  <a:srgbClr val="FF6600">
                    <a:satMod val="155000"/>
                  </a:srgbClr>
                </a:solidFill>
                <a:prstDash val="solid"/>
              </a:ln>
              <a:solidFill>
                <a:srgbClr val="EE3324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780810" y="35677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n w="12700">
                  <a:solidFill>
                    <a:srgbClr val="FF6600">
                      <a:satMod val="155000"/>
                    </a:srgbClr>
                  </a:solidFill>
                  <a:prstDash val="solid"/>
                </a:ln>
                <a:solidFill>
                  <a:srgbClr val="EE3324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imSun"/>
                <a:ea typeface="SimSun"/>
              </a:rPr>
              <a:t>①</a:t>
            </a:r>
            <a:endParaRPr lang="en-US" dirty="0">
              <a:solidFill>
                <a:srgbClr val="1E419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49793" y="34290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n w="12700">
                  <a:solidFill>
                    <a:srgbClr val="FF6600">
                      <a:satMod val="155000"/>
                    </a:srgbClr>
                  </a:solidFill>
                  <a:prstDash val="solid"/>
                </a:ln>
                <a:solidFill>
                  <a:srgbClr val="EE3324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imSun"/>
                <a:ea typeface="SimSun"/>
              </a:rPr>
              <a:t>②</a:t>
            </a:r>
            <a:endParaRPr lang="en-US" dirty="0">
              <a:solidFill>
                <a:srgbClr val="1E419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81620" y="26504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n w="12700">
                  <a:solidFill>
                    <a:srgbClr val="FF6600">
                      <a:satMod val="155000"/>
                    </a:srgbClr>
                  </a:solidFill>
                  <a:prstDash val="solid"/>
                </a:ln>
                <a:solidFill>
                  <a:srgbClr val="EE3324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imSun"/>
                <a:ea typeface="SimSun"/>
              </a:rPr>
              <a:t>③</a:t>
            </a:r>
            <a:endParaRPr lang="en-US" dirty="0">
              <a:solidFill>
                <a:srgbClr val="1E41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9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734" name="Rectangle 6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Genius Bus RDN vs. Profinet Ring</a:t>
            </a:r>
            <a:endParaRPr lang="en-US" dirty="0"/>
          </a:p>
        </p:txBody>
      </p:sp>
      <p:pic>
        <p:nvPicPr>
          <p:cNvPr id="791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06" y="1307464"/>
            <a:ext cx="451485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15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04" y="1379806"/>
            <a:ext cx="3590925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0116" y="907354"/>
            <a:ext cx="4629874" cy="400110"/>
          </a:xfrm>
          <a:prstGeom prst="rect">
            <a:avLst/>
          </a:prstGeom>
          <a:solidFill>
            <a:schemeClr val="tx1"/>
          </a:solidFill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</a:rPr>
              <a:t>Genius Dual Bus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99990" y="907354"/>
            <a:ext cx="4037635" cy="400110"/>
          </a:xfrm>
          <a:prstGeom prst="rect">
            <a:avLst/>
          </a:prstGeom>
          <a:solidFill>
            <a:schemeClr val="tx1"/>
          </a:solidFill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</a:rPr>
              <a:t>Profinet Ring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9104" y="5026313"/>
            <a:ext cx="39085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n-US" sz="1800" dirty="0" smtClean="0">
                <a:solidFill>
                  <a:srgbClr val="1E4191"/>
                </a:solidFill>
              </a:rPr>
              <a:t>Ring: two cuts before ring stops - redundancy equal to dual bus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1800" dirty="0" smtClean="0">
                <a:solidFill>
                  <a:srgbClr val="1E4191"/>
                </a:solidFill>
              </a:rPr>
              <a:t>Standard, low cost Ethernet cable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1800" dirty="0" smtClean="0">
                <a:solidFill>
                  <a:srgbClr val="1E4191"/>
                </a:solidFill>
              </a:rPr>
              <a:t>Plug &amp; Play</a:t>
            </a:r>
            <a:endParaRPr lang="en-US" sz="1800" dirty="0">
              <a:solidFill>
                <a:srgbClr val="1E419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4866" y="1307464"/>
            <a:ext cx="4618299" cy="49191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03165" y="1310840"/>
            <a:ext cx="4037635" cy="49158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792" y="5026313"/>
            <a:ext cx="39085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</a:rPr>
              <a:t>Single point failure on BSM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</a:rPr>
              <a:t>Special Genius cable &amp; connector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</a:rPr>
              <a:t>Tools needed for installation</a:t>
            </a:r>
            <a:endParaRPr lang="en-US" sz="1800" dirty="0">
              <a:solidFill>
                <a:srgbClr val="1E41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68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394386" y="906131"/>
            <a:ext cx="3727402" cy="27051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789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01" y="4513859"/>
            <a:ext cx="8572500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87459" name="Rectangle 3"/>
          <p:cNvSpPr>
            <a:spLocks noGrp="1" noChangeArrowheads="1"/>
          </p:cNvSpPr>
          <p:nvPr>
            <p:ph type="title"/>
          </p:nvPr>
        </p:nvSpPr>
        <p:spPr>
          <a:xfrm>
            <a:off x="342900" y="280988"/>
            <a:ext cx="8459788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Profinet over Genius Cable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732591" y="1353129"/>
            <a:ext cx="3076575" cy="2095500"/>
            <a:chOff x="740455" y="1191079"/>
            <a:chExt cx="3076575" cy="209550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455" y="1191079"/>
              <a:ext cx="3076575" cy="2095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3268281" y="2046788"/>
              <a:ext cx="461665" cy="77681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1E4191"/>
                  </a:solidFill>
                </a:rPr>
                <a:t>Genius</a:t>
              </a:r>
              <a:endParaRPr lang="en-US" sz="1800" dirty="0">
                <a:solidFill>
                  <a:srgbClr val="1E419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84516" y="2061302"/>
              <a:ext cx="461665" cy="77681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1E4191"/>
                  </a:solidFill>
                </a:rPr>
                <a:t>Genius</a:t>
              </a:r>
              <a:endParaRPr lang="en-US" sz="1800" dirty="0">
                <a:solidFill>
                  <a:srgbClr val="1E419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278742" y="2046788"/>
              <a:ext cx="461665" cy="77681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1E4191"/>
                  </a:solidFill>
                </a:rPr>
                <a:t>Genius</a:t>
              </a:r>
              <a:endParaRPr lang="en-US" sz="1800" dirty="0">
                <a:solidFill>
                  <a:srgbClr val="1E419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34931" y="5485345"/>
            <a:ext cx="461665" cy="951543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1800" dirty="0" smtClean="0">
                <a:solidFill>
                  <a:srgbClr val="1E4191"/>
                </a:solidFill>
              </a:rPr>
              <a:t>Genius 2</a:t>
            </a:r>
            <a:endParaRPr lang="en-US" sz="1800" dirty="0">
              <a:solidFill>
                <a:srgbClr val="1E419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21788" y="5441801"/>
            <a:ext cx="461665" cy="951543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1800" dirty="0" smtClean="0">
                <a:solidFill>
                  <a:srgbClr val="1E4191"/>
                </a:solidFill>
              </a:rPr>
              <a:t>Genius 2</a:t>
            </a:r>
            <a:endParaRPr lang="en-US" sz="1800" dirty="0">
              <a:solidFill>
                <a:srgbClr val="1E419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2817" y="5397981"/>
            <a:ext cx="461665" cy="951543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1800" dirty="0" smtClean="0">
                <a:solidFill>
                  <a:srgbClr val="1E4191"/>
                </a:solidFill>
              </a:rPr>
              <a:t>Genius 2</a:t>
            </a:r>
            <a:endParaRPr lang="en-US" sz="1800" dirty="0">
              <a:solidFill>
                <a:srgbClr val="1E419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1335045" y="5485345"/>
            <a:ext cx="477574" cy="388407"/>
          </a:xfrm>
          <a:prstGeom prst="straightConnector1">
            <a:avLst/>
          </a:prstGeom>
          <a:ln w="1905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87312" y="5966172"/>
            <a:ext cx="1424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1E4191"/>
                </a:solidFill>
              </a:rPr>
              <a:t>Ethernet RJ45</a:t>
            </a:r>
          </a:p>
          <a:p>
            <a:r>
              <a:rPr lang="en-US" sz="1600" dirty="0" smtClean="0">
                <a:solidFill>
                  <a:srgbClr val="1E4191"/>
                </a:solidFill>
              </a:rPr>
              <a:t>Copper cable</a:t>
            </a:r>
            <a:endParaRPr lang="en-US" sz="1600" dirty="0">
              <a:solidFill>
                <a:srgbClr val="1E419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1038361" y="4431495"/>
            <a:ext cx="127184" cy="590733"/>
          </a:xfrm>
          <a:prstGeom prst="straightConnector1">
            <a:avLst/>
          </a:prstGeom>
          <a:ln w="1905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1545" y="3796739"/>
            <a:ext cx="1604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1E4191"/>
                </a:solidFill>
              </a:rPr>
              <a:t>Genius </a:t>
            </a:r>
          </a:p>
          <a:p>
            <a:r>
              <a:rPr lang="en-US" sz="1600" dirty="0" smtClean="0">
                <a:solidFill>
                  <a:srgbClr val="1E4191"/>
                </a:solidFill>
              </a:rPr>
              <a:t>Twist-pair cable</a:t>
            </a:r>
            <a:endParaRPr lang="en-US" sz="1600" dirty="0">
              <a:solidFill>
                <a:srgbClr val="1E4191"/>
              </a:solidFill>
            </a:endParaRPr>
          </a:p>
        </p:txBody>
      </p:sp>
      <p:cxnSp>
        <p:nvCxnSpPr>
          <p:cNvPr id="18" name="Straight Arrow Connector 17"/>
          <p:cNvCxnSpPr>
            <a:stCxn id="19" idx="2"/>
          </p:cNvCxnSpPr>
          <p:nvPr/>
        </p:nvCxnSpPr>
        <p:spPr>
          <a:xfrm flipH="1">
            <a:off x="3402958" y="4390230"/>
            <a:ext cx="21741" cy="366574"/>
          </a:xfrm>
          <a:prstGeom prst="straightConnector1">
            <a:avLst/>
          </a:prstGeom>
          <a:ln w="1905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686356" y="4051676"/>
            <a:ext cx="1476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1E4191"/>
                </a:solidFill>
              </a:rPr>
              <a:t>SHDSL Modem</a:t>
            </a:r>
            <a:endParaRPr lang="en-US" sz="1600" dirty="0">
              <a:solidFill>
                <a:srgbClr val="1E419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3286" y="5113789"/>
            <a:ext cx="8477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4191"/>
                </a:solidFill>
              </a:rPr>
              <a:t>up to 2km</a:t>
            </a:r>
            <a:endParaRPr lang="en-US" sz="1200" dirty="0">
              <a:solidFill>
                <a:srgbClr val="1E419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51904" y="4745231"/>
            <a:ext cx="8477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4191"/>
                </a:solidFill>
              </a:rPr>
              <a:t>up to 2km</a:t>
            </a:r>
            <a:endParaRPr lang="en-US" sz="1200" dirty="0">
              <a:solidFill>
                <a:srgbClr val="1E419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16172" y="4745230"/>
            <a:ext cx="937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4191"/>
                </a:solidFill>
              </a:rPr>
              <a:t>up to 300m</a:t>
            </a:r>
            <a:endParaRPr lang="en-US" sz="1200" dirty="0">
              <a:solidFill>
                <a:srgbClr val="1E419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02448" y="4745229"/>
            <a:ext cx="937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4191"/>
                </a:solidFill>
              </a:rPr>
              <a:t>up to 300m</a:t>
            </a:r>
            <a:endParaRPr lang="en-US" sz="1200" dirty="0">
              <a:solidFill>
                <a:srgbClr val="1E4191"/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5705243" y="5966172"/>
            <a:ext cx="393881" cy="194204"/>
          </a:xfrm>
          <a:prstGeom prst="straightConnector1">
            <a:avLst/>
          </a:prstGeom>
          <a:ln w="1905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583453" y="5940722"/>
            <a:ext cx="1515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1E4191"/>
                </a:solidFill>
              </a:rPr>
              <a:t>Special SFP</a:t>
            </a:r>
          </a:p>
          <a:p>
            <a:r>
              <a:rPr lang="en-US" sz="1600" dirty="0" smtClean="0">
                <a:solidFill>
                  <a:srgbClr val="1E4191"/>
                </a:solidFill>
              </a:rPr>
              <a:t>provided by GE</a:t>
            </a:r>
            <a:endParaRPr lang="en-US" sz="1600" dirty="0">
              <a:solidFill>
                <a:srgbClr val="1E419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51661" y="1207689"/>
            <a:ext cx="39015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1E4191"/>
                </a:solidFill>
              </a:rPr>
              <a:t>Option 1</a:t>
            </a:r>
            <a:r>
              <a:rPr lang="en-US" sz="1800" dirty="0" smtClean="0">
                <a:solidFill>
                  <a:srgbClr val="1E4191"/>
                </a:solidFill>
              </a:rPr>
              <a:t>: Special SFP that supports Ethernet over one twist-pair Genius cable. Up to 300m reach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1E4191"/>
                </a:solidFill>
              </a:rPr>
              <a:t>Option 2</a:t>
            </a:r>
            <a:r>
              <a:rPr lang="en-US" sz="1800" dirty="0" smtClean="0">
                <a:solidFill>
                  <a:srgbClr val="1E4191"/>
                </a:solidFill>
              </a:rPr>
              <a:t>: back-to-back pair of SHDSL Modem that supports up to 2km reach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77350" y="894557"/>
            <a:ext cx="374443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Disconnect Genius </a:t>
            </a:r>
            <a:r>
              <a:rPr lang="en-US" sz="1600" dirty="0" smtClean="0">
                <a:solidFill>
                  <a:srgbClr val="FFFFFF"/>
                </a:solidFill>
              </a:rPr>
              <a:t>twist-pair</a:t>
            </a:r>
          </a:p>
          <a:p>
            <a:pPr algn="ctr"/>
            <a:r>
              <a:rPr lang="en-US" sz="1600" dirty="0" smtClean="0">
                <a:solidFill>
                  <a:srgbClr val="FFFFFF"/>
                </a:solidFill>
              </a:rPr>
              <a:t>cables </a:t>
            </a:r>
            <a:r>
              <a:rPr lang="en-US" sz="1600" dirty="0">
                <a:solidFill>
                  <a:srgbClr val="FFFFFF"/>
                </a:solidFill>
              </a:rPr>
              <a:t>from Genius </a:t>
            </a:r>
            <a:r>
              <a:rPr lang="en-US" sz="1600" dirty="0" smtClean="0">
                <a:solidFill>
                  <a:srgbClr val="FFFFFF"/>
                </a:solidFill>
              </a:rPr>
              <a:t>Blocks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4301942" y="2106592"/>
            <a:ext cx="506309" cy="294287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852861" y="1186944"/>
            <a:ext cx="3900373" cy="20520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77350" y="3845776"/>
            <a:ext cx="8375885" cy="29445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45" name="Right Arrow 44"/>
          <p:cNvSpPr/>
          <p:nvPr/>
        </p:nvSpPr>
        <p:spPr>
          <a:xfrm rot="5400000">
            <a:off x="6540307" y="3394707"/>
            <a:ext cx="506309" cy="294287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H="1">
            <a:off x="6261786" y="4432627"/>
            <a:ext cx="63592" cy="451101"/>
          </a:xfrm>
          <a:prstGeom prst="straightConnector1">
            <a:avLst/>
          </a:prstGeom>
          <a:ln w="1905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611378" y="3797871"/>
            <a:ext cx="1604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1E4191"/>
                </a:solidFill>
              </a:rPr>
              <a:t>Genius </a:t>
            </a:r>
          </a:p>
          <a:p>
            <a:r>
              <a:rPr lang="en-US" sz="1600" dirty="0" smtClean="0">
                <a:solidFill>
                  <a:srgbClr val="1E4191"/>
                </a:solidFill>
              </a:rPr>
              <a:t>Twist-pair cable</a:t>
            </a:r>
            <a:endParaRPr lang="en-US" sz="1600" dirty="0">
              <a:solidFill>
                <a:srgbClr val="1E41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32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80988"/>
            <a:ext cx="8459788" cy="585787"/>
          </a:xfrm>
        </p:spPr>
        <p:txBody>
          <a:bodyPr/>
          <a:lstStyle/>
          <a:p>
            <a:r>
              <a:rPr lang="en-US" dirty="0" smtClean="0"/>
              <a:t>90-70 to RX3i Conversion Rack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30" y="1015972"/>
            <a:ext cx="3764676" cy="5022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157" y="1015971"/>
            <a:ext cx="3839570" cy="50222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248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Straight Connector 52"/>
          <p:cNvCxnSpPr/>
          <p:nvPr/>
        </p:nvCxnSpPr>
        <p:spPr bwMode="auto">
          <a:xfrm>
            <a:off x="2926078" y="5331358"/>
            <a:ext cx="343958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3" t="28235" r="24276" b="32460"/>
          <a:stretch/>
        </p:blipFill>
        <p:spPr>
          <a:xfrm>
            <a:off x="290138" y="2791656"/>
            <a:ext cx="797431" cy="411201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3" t="28235" r="24276" b="32460"/>
          <a:stretch/>
        </p:blipFill>
        <p:spPr>
          <a:xfrm>
            <a:off x="290138" y="3790279"/>
            <a:ext cx="797431" cy="411201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3" t="28235" r="24276" b="32460"/>
          <a:stretch/>
        </p:blipFill>
        <p:spPr>
          <a:xfrm>
            <a:off x="290138" y="4788902"/>
            <a:ext cx="797431" cy="411201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3" t="28235" r="24276" b="32460"/>
          <a:stretch/>
        </p:blipFill>
        <p:spPr>
          <a:xfrm>
            <a:off x="290138" y="1793033"/>
            <a:ext cx="797431" cy="411201"/>
          </a:xfrm>
          <a:prstGeom prst="rect">
            <a:avLst/>
          </a:prstGeom>
        </p:spPr>
      </p:pic>
      <p:cxnSp>
        <p:nvCxnSpPr>
          <p:cNvPr id="119" name="Straight Connector 118"/>
          <p:cNvCxnSpPr/>
          <p:nvPr/>
        </p:nvCxnSpPr>
        <p:spPr bwMode="auto">
          <a:xfrm>
            <a:off x="1951525" y="4359391"/>
            <a:ext cx="572181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5" name="Straight Connector 114"/>
          <p:cNvCxnSpPr>
            <a:endCxn id="118" idx="1"/>
          </p:cNvCxnSpPr>
          <p:nvPr/>
        </p:nvCxnSpPr>
        <p:spPr bwMode="auto">
          <a:xfrm flipV="1">
            <a:off x="1936993" y="3365912"/>
            <a:ext cx="4831820" cy="103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5" name="Straight Connector 104"/>
          <p:cNvCxnSpPr/>
          <p:nvPr/>
        </p:nvCxnSpPr>
        <p:spPr bwMode="auto">
          <a:xfrm>
            <a:off x="1912549" y="2226875"/>
            <a:ext cx="496458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tangle 1"/>
          <p:cNvSpPr/>
          <p:nvPr/>
        </p:nvSpPr>
        <p:spPr>
          <a:xfrm>
            <a:off x="169801" y="105325"/>
            <a:ext cx="80238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1E4191"/>
                </a:solidFill>
              </a:rPr>
              <a:t>Converting 90-70 to </a:t>
            </a:r>
            <a:r>
              <a:rPr lang="en-US" sz="2800" b="1" dirty="0" err="1" smtClean="0">
                <a:solidFill>
                  <a:srgbClr val="1E4191"/>
                </a:solidFill>
              </a:rPr>
              <a:t>PACSystems</a:t>
            </a:r>
            <a:r>
              <a:rPr lang="en-US" sz="2800" b="1" dirty="0" smtClean="0">
                <a:solidFill>
                  <a:srgbClr val="1E4191"/>
                </a:solidFill>
              </a:rPr>
              <a:t> with PROFINET</a:t>
            </a:r>
            <a:endParaRPr lang="en-US" sz="2800" dirty="0">
              <a:solidFill>
                <a:srgbClr val="1E4191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1769722" y="1408592"/>
            <a:ext cx="512817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7" y="1024152"/>
            <a:ext cx="1020738" cy="7688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858783" y="1121958"/>
            <a:ext cx="289284" cy="5376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3889208" y="1121958"/>
            <a:ext cx="289284" cy="5376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3373347" y="1121958"/>
            <a:ext cx="289284" cy="537620"/>
          </a:xfrm>
          <a:prstGeom prst="rect">
            <a:avLst/>
          </a:prstGeom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27" y="4008991"/>
            <a:ext cx="1191657" cy="695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4" name="Straight Connector 53"/>
          <p:cNvCxnSpPr>
            <a:endCxn id="63" idx="1"/>
          </p:cNvCxnSpPr>
          <p:nvPr/>
        </p:nvCxnSpPr>
        <p:spPr bwMode="auto">
          <a:xfrm flipV="1">
            <a:off x="1912549" y="4347448"/>
            <a:ext cx="4120420" cy="925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209" y="4049416"/>
            <a:ext cx="258160" cy="59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472" y="4040850"/>
            <a:ext cx="258160" cy="59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798" y="4021222"/>
            <a:ext cx="258160" cy="59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218" b="94782" l="34233" r="735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6042" r="27846" b="5223"/>
          <a:stretch/>
        </p:blipFill>
        <p:spPr>
          <a:xfrm>
            <a:off x="6032969" y="4068291"/>
            <a:ext cx="127617" cy="558313"/>
          </a:xfrm>
          <a:prstGeom prst="rect">
            <a:avLst/>
          </a:prstGeom>
        </p:spPr>
      </p:pic>
      <p:pic>
        <p:nvPicPr>
          <p:cNvPr id="103" name="Picture 3"/>
          <p:cNvPicPr>
            <a:picLocks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3" t="15213" r="75902" b="83232"/>
          <a:stretch/>
        </p:blipFill>
        <p:spPr bwMode="auto">
          <a:xfrm flipH="1">
            <a:off x="935546" y="4109270"/>
            <a:ext cx="60206" cy="6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9" name="Straight Connector 58"/>
          <p:cNvCxnSpPr>
            <a:stCxn id="56" idx="3"/>
          </p:cNvCxnSpPr>
          <p:nvPr/>
        </p:nvCxnSpPr>
        <p:spPr bwMode="auto">
          <a:xfrm>
            <a:off x="6617507" y="5331358"/>
            <a:ext cx="157615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256072" y="3083248"/>
            <a:ext cx="289284" cy="53762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245109" y="3083248"/>
            <a:ext cx="289284" cy="53762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710437" y="3076871"/>
            <a:ext cx="289284" cy="53762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218" b="94782" l="34233" r="735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6042" r="27846" b="5223"/>
          <a:stretch/>
        </p:blipFill>
        <p:spPr>
          <a:xfrm>
            <a:off x="4376062" y="3097774"/>
            <a:ext cx="127617" cy="558313"/>
          </a:xfrm>
          <a:prstGeom prst="rect">
            <a:avLst/>
          </a:prstGeom>
        </p:spPr>
      </p:pic>
      <p:cxnSp>
        <p:nvCxnSpPr>
          <p:cNvPr id="4" name="Straight Connector 3"/>
          <p:cNvCxnSpPr>
            <a:endCxn id="42" idx="1"/>
          </p:cNvCxnSpPr>
          <p:nvPr/>
        </p:nvCxnSpPr>
        <p:spPr bwMode="auto">
          <a:xfrm>
            <a:off x="1912549" y="3376258"/>
            <a:ext cx="2463513" cy="67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28" y="2960090"/>
            <a:ext cx="118903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982986" y="1940241"/>
            <a:ext cx="289284" cy="53762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4013411" y="1940241"/>
            <a:ext cx="289284" cy="53762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3497550" y="1940241"/>
            <a:ext cx="289284" cy="537620"/>
          </a:xfrm>
          <a:prstGeom prst="rect">
            <a:avLst/>
          </a:prstGeom>
        </p:spPr>
      </p:pic>
      <p:sp>
        <p:nvSpPr>
          <p:cNvPr id="108" name="Content Placeholder 8"/>
          <p:cNvSpPr txBox="1">
            <a:spLocks/>
          </p:cNvSpPr>
          <p:nvPr/>
        </p:nvSpPr>
        <p:spPr>
          <a:xfrm>
            <a:off x="770208" y="758440"/>
            <a:ext cx="2892423" cy="36533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defRPr sz="3200">
                <a:solidFill>
                  <a:srgbClr val="1E4191"/>
                </a:solidFill>
                <a:latin typeface="+mn-lt"/>
                <a:ea typeface="+mn-ea"/>
                <a:cs typeface="+mn-cs"/>
              </a:defRPr>
            </a:lvl1pPr>
            <a:lvl2pPr marL="341313" indent="-339725" algn="l" rtl="0" eaLnBrk="1" fontAlgn="base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Font typeface="GE Inspira Pitch" pitchFamily="34" charset="0"/>
              <a:buChar char="•"/>
              <a:defRPr sz="3200">
                <a:solidFill>
                  <a:srgbClr val="1E4191"/>
                </a:solidFill>
                <a:latin typeface="+mn-lt"/>
              </a:defRPr>
            </a:lvl2pPr>
            <a:lvl3pPr marL="744538" indent="-288925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3pPr>
            <a:lvl4pPr marL="1146175" indent="-287338" algn="l" rtl="0" eaLnBrk="1" fontAlgn="base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4pPr>
            <a:lvl5pPr marL="15462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5pPr>
            <a:lvl6pPr marL="20034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6pPr>
            <a:lvl7pPr marL="24606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7pPr>
            <a:lvl8pPr marL="29178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8pPr>
            <a:lvl9pPr marL="33750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400" dirty="0" smtClean="0"/>
              <a:t>Series 90-70 with Genius LAN</a:t>
            </a:r>
            <a:endParaRPr lang="en-US" sz="1400" dirty="0"/>
          </a:p>
        </p:txBody>
      </p:sp>
      <p:sp>
        <p:nvSpPr>
          <p:cNvPr id="89" name="Content Placeholder 8"/>
          <p:cNvSpPr txBox="1">
            <a:spLocks/>
          </p:cNvSpPr>
          <p:nvPr/>
        </p:nvSpPr>
        <p:spPr>
          <a:xfrm>
            <a:off x="1893925" y="1700687"/>
            <a:ext cx="3918057" cy="36533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defRPr sz="3200">
                <a:solidFill>
                  <a:srgbClr val="1E4191"/>
                </a:solidFill>
                <a:latin typeface="+mn-lt"/>
                <a:ea typeface="+mn-ea"/>
                <a:cs typeface="+mn-cs"/>
              </a:defRPr>
            </a:lvl1pPr>
            <a:lvl2pPr marL="341313" indent="-339725" algn="l" rtl="0" eaLnBrk="1" fontAlgn="base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Font typeface="GE Inspira Pitch" pitchFamily="34" charset="0"/>
              <a:buChar char="•"/>
              <a:defRPr sz="3200">
                <a:solidFill>
                  <a:srgbClr val="1E4191"/>
                </a:solidFill>
                <a:latin typeface="+mn-lt"/>
              </a:defRPr>
            </a:lvl2pPr>
            <a:lvl3pPr marL="744538" indent="-288925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3pPr>
            <a:lvl4pPr marL="1146175" indent="-287338" algn="l" rtl="0" eaLnBrk="1" fontAlgn="base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4pPr>
            <a:lvl5pPr marL="15462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5pPr>
            <a:lvl6pPr marL="20034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6pPr>
            <a:lvl7pPr marL="24606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7pPr>
            <a:lvl8pPr marL="29178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8pPr>
            <a:lvl9pPr marL="33750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200" dirty="0" smtClean="0"/>
              <a:t>Step 1 – Convert Controller to RX7i or RX3i NOW</a:t>
            </a:r>
            <a:endParaRPr lang="en-US" sz="1200" dirty="0"/>
          </a:p>
        </p:txBody>
      </p:sp>
      <p:sp>
        <p:nvSpPr>
          <p:cNvPr id="94" name="Content Placeholder 8"/>
          <p:cNvSpPr txBox="1">
            <a:spLocks/>
          </p:cNvSpPr>
          <p:nvPr/>
        </p:nvSpPr>
        <p:spPr>
          <a:xfrm>
            <a:off x="1893924" y="2608991"/>
            <a:ext cx="6853836" cy="36533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defRPr sz="3200">
                <a:solidFill>
                  <a:srgbClr val="1E4191"/>
                </a:solidFill>
                <a:latin typeface="+mn-lt"/>
                <a:ea typeface="+mn-ea"/>
                <a:cs typeface="+mn-cs"/>
              </a:defRPr>
            </a:lvl1pPr>
            <a:lvl2pPr marL="341313" indent="-339725" algn="l" rtl="0" eaLnBrk="1" fontAlgn="base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Font typeface="GE Inspira Pitch" pitchFamily="34" charset="0"/>
              <a:buChar char="•"/>
              <a:defRPr sz="3200">
                <a:solidFill>
                  <a:srgbClr val="1E4191"/>
                </a:solidFill>
                <a:latin typeface="+mn-lt"/>
              </a:defRPr>
            </a:lvl2pPr>
            <a:lvl3pPr marL="744538" indent="-288925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3pPr>
            <a:lvl4pPr marL="1146175" indent="-287338" algn="l" rtl="0" eaLnBrk="1" fontAlgn="base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4pPr>
            <a:lvl5pPr marL="15462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5pPr>
            <a:lvl6pPr marL="20034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6pPr>
            <a:lvl7pPr marL="24606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7pPr>
            <a:lvl8pPr marL="29178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8pPr>
            <a:lvl9pPr marL="33750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200" dirty="0" smtClean="0"/>
              <a:t>Step 2 – Convert GBC to PROFINET Controller, either new RX7i CPE/PNC or RX3i PNC,  Scanner rack to RX3i PNS, and Genius to PROFINET gateway</a:t>
            </a:r>
            <a:endParaRPr lang="en-US" sz="1200" dirty="0"/>
          </a:p>
        </p:txBody>
      </p:sp>
      <p:sp>
        <p:nvSpPr>
          <p:cNvPr id="95" name="Content Placeholder 8"/>
          <p:cNvSpPr txBox="1">
            <a:spLocks/>
          </p:cNvSpPr>
          <p:nvPr/>
        </p:nvSpPr>
        <p:spPr>
          <a:xfrm>
            <a:off x="1893925" y="3726367"/>
            <a:ext cx="5093615" cy="36533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defRPr sz="3200">
                <a:solidFill>
                  <a:srgbClr val="1E4191"/>
                </a:solidFill>
                <a:latin typeface="+mn-lt"/>
                <a:ea typeface="+mn-ea"/>
                <a:cs typeface="+mn-cs"/>
              </a:defRPr>
            </a:lvl1pPr>
            <a:lvl2pPr marL="341313" indent="-339725" algn="l" rtl="0" eaLnBrk="1" fontAlgn="base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Font typeface="GE Inspira Pitch" pitchFamily="34" charset="0"/>
              <a:buChar char="•"/>
              <a:defRPr sz="3200">
                <a:solidFill>
                  <a:srgbClr val="1E4191"/>
                </a:solidFill>
                <a:latin typeface="+mn-lt"/>
              </a:defRPr>
            </a:lvl2pPr>
            <a:lvl3pPr marL="744538" indent="-288925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3pPr>
            <a:lvl4pPr marL="1146175" indent="-287338" algn="l" rtl="0" eaLnBrk="1" fontAlgn="base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4pPr>
            <a:lvl5pPr marL="15462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5pPr>
            <a:lvl6pPr marL="20034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6pPr>
            <a:lvl7pPr marL="24606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7pPr>
            <a:lvl8pPr marL="29178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8pPr>
            <a:lvl9pPr marL="33750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200" dirty="0" smtClean="0"/>
              <a:t>Step 3 – Start converting Genius Blocks to Genius 2 blocks</a:t>
            </a:r>
            <a:endParaRPr lang="en-US" sz="1200" dirty="0"/>
          </a:p>
        </p:txBody>
      </p:sp>
      <p:pic>
        <p:nvPicPr>
          <p:cNvPr id="114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95" y="1883353"/>
            <a:ext cx="1174301" cy="687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" name="Picture 1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732494" y="1139782"/>
            <a:ext cx="289284" cy="537620"/>
          </a:xfrm>
          <a:prstGeom prst="rect">
            <a:avLst/>
          </a:prstGeom>
        </p:spPr>
      </p:pic>
      <p:pic>
        <p:nvPicPr>
          <p:cNvPr id="117" name="Picture 1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718985" y="1958065"/>
            <a:ext cx="289284" cy="537620"/>
          </a:xfrm>
          <a:prstGeom prst="rect">
            <a:avLst/>
          </a:prstGeom>
        </p:spPr>
      </p:pic>
      <p:pic>
        <p:nvPicPr>
          <p:cNvPr id="118" name="Picture 1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768813" y="3097102"/>
            <a:ext cx="289284" cy="537620"/>
          </a:xfrm>
          <a:prstGeom prst="rect">
            <a:avLst/>
          </a:prstGeom>
        </p:spPr>
      </p:pic>
      <p:pic>
        <p:nvPicPr>
          <p:cNvPr id="120" name="Picture 1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753251" y="4068291"/>
            <a:ext cx="289284" cy="5376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79384" y="1208537"/>
            <a:ext cx="6815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>
                <a:solidFill>
                  <a:srgbClr val="1E4191"/>
                </a:solidFill>
              </a:rPr>
              <a:t>Genius cable</a:t>
            </a:r>
            <a:endParaRPr lang="en-US" sz="700" dirty="0">
              <a:solidFill>
                <a:srgbClr val="1E4191"/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147828" y="2026820"/>
            <a:ext cx="6815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>
                <a:solidFill>
                  <a:srgbClr val="1E4191"/>
                </a:solidFill>
              </a:rPr>
              <a:t>Genius cable</a:t>
            </a:r>
            <a:endParaRPr lang="en-US" sz="700" dirty="0">
              <a:solidFill>
                <a:srgbClr val="1E4191"/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912549" y="3174195"/>
            <a:ext cx="56778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>
                <a:solidFill>
                  <a:srgbClr val="1E4191"/>
                </a:solidFill>
              </a:rPr>
              <a:t>PROFINET</a:t>
            </a:r>
            <a:endParaRPr lang="en-US" sz="700" dirty="0">
              <a:solidFill>
                <a:srgbClr val="1E4191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4531310" y="3162080"/>
            <a:ext cx="6815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>
                <a:solidFill>
                  <a:srgbClr val="1E4191"/>
                </a:solidFill>
              </a:rPr>
              <a:t>Genius cable</a:t>
            </a:r>
            <a:endParaRPr lang="en-US" sz="700" dirty="0">
              <a:solidFill>
                <a:srgbClr val="1E4191"/>
              </a:solidFill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27" y="4974579"/>
            <a:ext cx="1191657" cy="695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6" name="Straight Connector 45"/>
          <p:cNvCxnSpPr>
            <a:endCxn id="55" idx="1"/>
          </p:cNvCxnSpPr>
          <p:nvPr/>
        </p:nvCxnSpPr>
        <p:spPr bwMode="auto">
          <a:xfrm>
            <a:off x="1912549" y="5322293"/>
            <a:ext cx="3453665" cy="906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409" y="5015004"/>
            <a:ext cx="258160" cy="59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672" y="5006438"/>
            <a:ext cx="258160" cy="59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998" y="4986810"/>
            <a:ext cx="258160" cy="59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3"/>
          <p:cNvPicPr>
            <a:picLocks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3" t="15213" r="75902" b="83232"/>
          <a:stretch/>
        </p:blipFill>
        <p:spPr bwMode="auto">
          <a:xfrm flipH="1">
            <a:off x="935546" y="5074858"/>
            <a:ext cx="60206" cy="6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214" y="5148143"/>
            <a:ext cx="297870" cy="36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637" y="5148143"/>
            <a:ext cx="297870" cy="36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375" y="4952498"/>
            <a:ext cx="258160" cy="59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Content Placeholder 8"/>
          <p:cNvSpPr txBox="1">
            <a:spLocks/>
          </p:cNvSpPr>
          <p:nvPr/>
        </p:nvSpPr>
        <p:spPr>
          <a:xfrm>
            <a:off x="1893925" y="4656094"/>
            <a:ext cx="6236615" cy="36533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defRPr sz="3200">
                <a:solidFill>
                  <a:srgbClr val="1E4191"/>
                </a:solidFill>
                <a:latin typeface="+mn-lt"/>
                <a:ea typeface="+mn-ea"/>
                <a:cs typeface="+mn-cs"/>
              </a:defRPr>
            </a:lvl1pPr>
            <a:lvl2pPr marL="341313" indent="-339725" algn="l" rtl="0" eaLnBrk="1" fontAlgn="base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Font typeface="GE Inspira Pitch" pitchFamily="34" charset="0"/>
              <a:buChar char="•"/>
              <a:defRPr sz="3200">
                <a:solidFill>
                  <a:srgbClr val="1E4191"/>
                </a:solidFill>
                <a:latin typeface="+mn-lt"/>
              </a:defRPr>
            </a:lvl2pPr>
            <a:lvl3pPr marL="744538" indent="-288925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3pPr>
            <a:lvl4pPr marL="1146175" indent="-287338" algn="l" rtl="0" eaLnBrk="1" fontAlgn="base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4pPr>
            <a:lvl5pPr marL="15462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5pPr>
            <a:lvl6pPr marL="20034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6pPr>
            <a:lvl7pPr marL="24606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7pPr>
            <a:lvl8pPr marL="29178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8pPr>
            <a:lvl9pPr marL="3375025" indent="-28575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4880"/>
              </a:buClr>
              <a:buChar char="–"/>
              <a:defRPr sz="3200">
                <a:solidFill>
                  <a:srgbClr val="1E419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200" dirty="0" smtClean="0"/>
              <a:t>Step 4 – Option if need to keep GENIUS cable in place (SFPs or Serial to Ethernet Modems)</a:t>
            </a:r>
            <a:endParaRPr lang="en-US" sz="1200" dirty="0"/>
          </a:p>
        </p:txBody>
      </p:sp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79" y="5532693"/>
            <a:ext cx="180513" cy="524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4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083" y="5541670"/>
            <a:ext cx="180513" cy="524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411" y="1024152"/>
            <a:ext cx="1020738" cy="768881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231" y="1824610"/>
            <a:ext cx="1020738" cy="76888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4" t="29300" r="25805" b="32485"/>
          <a:stretch/>
        </p:blipFill>
        <p:spPr>
          <a:xfrm>
            <a:off x="3126929" y="3143241"/>
            <a:ext cx="825454" cy="44265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4" t="29300" r="25805" b="32485"/>
          <a:stretch/>
        </p:blipFill>
        <p:spPr>
          <a:xfrm>
            <a:off x="2660981" y="4126121"/>
            <a:ext cx="825454" cy="442654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4" t="29300" r="25805" b="32485"/>
          <a:stretch/>
        </p:blipFill>
        <p:spPr>
          <a:xfrm>
            <a:off x="2513351" y="5101830"/>
            <a:ext cx="825454" cy="44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5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entagon 30"/>
          <p:cNvSpPr/>
          <p:nvPr/>
        </p:nvSpPr>
        <p:spPr bwMode="auto">
          <a:xfrm rot="10800000">
            <a:off x="5756463" y="4640054"/>
            <a:ext cx="3207209" cy="1350998"/>
          </a:xfrm>
          <a:prstGeom prst="homePlate">
            <a:avLst>
              <a:gd name="adj" fmla="val 20848"/>
            </a:avLst>
          </a:prstGeom>
          <a:solidFill>
            <a:srgbClr val="002060"/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4" name="Pentagon 3"/>
          <p:cNvSpPr/>
          <p:nvPr/>
        </p:nvSpPr>
        <p:spPr bwMode="auto">
          <a:xfrm rot="10800000">
            <a:off x="6010946" y="2536975"/>
            <a:ext cx="2940026" cy="1350998"/>
          </a:xfrm>
          <a:prstGeom prst="homePlate">
            <a:avLst>
              <a:gd name="adj" fmla="val 20848"/>
            </a:avLst>
          </a:prstGeom>
          <a:solidFill>
            <a:srgbClr val="002060"/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sp>
        <p:nvSpPr>
          <p:cNvPr id="20" name="Text Box 40"/>
          <p:cNvSpPr txBox="1">
            <a:spLocks noChangeArrowheads="1"/>
          </p:cNvSpPr>
          <p:nvPr/>
        </p:nvSpPr>
        <p:spPr bwMode="auto">
          <a:xfrm>
            <a:off x="6268684" y="2590300"/>
            <a:ext cx="2803754" cy="1255728"/>
          </a:xfrm>
          <a:prstGeom prst="rect">
            <a:avLst/>
          </a:prstGeom>
          <a:noFill/>
          <a:ln>
            <a:noFill/>
          </a:ln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114300" indent="-114300"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kumimoji="0" lang="en-US" sz="1400" dirty="0" smtClean="0">
                <a:solidFill>
                  <a:schemeClr val="bg1"/>
                </a:solidFill>
                <a:latin typeface="GE Inspira Pitch"/>
              </a:rPr>
              <a:t>Seamless program conversion</a:t>
            </a:r>
            <a:endParaRPr kumimoji="0" lang="en-US" sz="1400" dirty="0">
              <a:solidFill>
                <a:schemeClr val="bg1"/>
              </a:solidFill>
              <a:latin typeface="GE Inspira Pitch"/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kumimoji="0" lang="en-US" sz="1400" dirty="0" smtClean="0">
                <a:solidFill>
                  <a:schemeClr val="bg1"/>
                </a:solidFill>
                <a:latin typeface="GE Inspira Pitch"/>
              </a:rPr>
              <a:t>Total reuse of I/O</a:t>
            </a:r>
            <a:endParaRPr kumimoji="0" lang="en-US" sz="1400" dirty="0">
              <a:solidFill>
                <a:schemeClr val="bg1"/>
              </a:solidFill>
              <a:latin typeface="GE Inspira Pitch"/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kumimoji="0" lang="en-US" sz="1400" dirty="0" smtClean="0">
                <a:solidFill>
                  <a:schemeClr val="bg1"/>
                </a:solidFill>
                <a:latin typeface="GE Inspira Pitch"/>
              </a:rPr>
              <a:t>RX3i better value, less footprint than modular 90-30 CPUs</a:t>
            </a: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kumimoji="0" lang="en-US" sz="1400" dirty="0" smtClean="0">
                <a:solidFill>
                  <a:schemeClr val="bg1"/>
                </a:solidFill>
                <a:latin typeface="GE Inspira Pitch"/>
              </a:rPr>
              <a:t>CRE311 great upgrade for   MAX-ON</a:t>
            </a:r>
            <a:endParaRPr kumimoji="0" lang="en-US" sz="1400" dirty="0">
              <a:solidFill>
                <a:schemeClr val="bg1"/>
              </a:solidFill>
              <a:latin typeface="GE Inspira Pitch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76" y="1232276"/>
            <a:ext cx="1151073" cy="551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Close this wind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426" y="1232276"/>
            <a:ext cx="874799" cy="8747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8" name="TextBox 27"/>
          <p:cNvSpPr txBox="1"/>
          <p:nvPr/>
        </p:nvSpPr>
        <p:spPr>
          <a:xfrm>
            <a:off x="364582" y="862944"/>
            <a:ext cx="1867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en-US" sz="1800" dirty="0" smtClean="0">
                <a:solidFill>
                  <a:srgbClr val="1E4191"/>
                </a:solidFill>
                <a:latin typeface="GE Inspira Pitch"/>
              </a:rPr>
              <a:t>CPU311/313/323</a:t>
            </a:r>
            <a:endParaRPr lang="en-US" sz="1800" dirty="0">
              <a:solidFill>
                <a:srgbClr val="1E4191"/>
              </a:solidFill>
              <a:latin typeface="GE Inspira Pitch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53" y="4640493"/>
            <a:ext cx="1393461" cy="941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309807" y="862944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en-US" sz="1800" dirty="0" smtClean="0">
                <a:solidFill>
                  <a:srgbClr val="1E4191"/>
                </a:solidFill>
                <a:latin typeface="GE Inspira Pitch"/>
              </a:rPr>
              <a:t>CPU 33x/34x/35x/36x</a:t>
            </a:r>
            <a:endParaRPr lang="en-US" sz="1800" dirty="0">
              <a:solidFill>
                <a:srgbClr val="1E4191"/>
              </a:solidFill>
              <a:latin typeface="GE Inspira Pitch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78006" y="862944"/>
            <a:ext cx="1417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en-US" sz="1800" dirty="0" smtClean="0">
                <a:solidFill>
                  <a:srgbClr val="1E4191"/>
                </a:solidFill>
                <a:latin typeface="GE Inspira Pitch"/>
              </a:rPr>
              <a:t>CPU CPU37x</a:t>
            </a:r>
            <a:endParaRPr lang="en-US" sz="1800" dirty="0">
              <a:solidFill>
                <a:srgbClr val="1E4191"/>
              </a:solidFill>
              <a:latin typeface="GE Inspira Pitch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8" t="27930" r="6783" b="32729"/>
          <a:stretch/>
        </p:blipFill>
        <p:spPr>
          <a:xfrm>
            <a:off x="458702" y="2808899"/>
            <a:ext cx="2505376" cy="767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1" t="28252" r="25712" b="33638"/>
          <a:stretch/>
        </p:blipFill>
        <p:spPr>
          <a:xfrm>
            <a:off x="2000837" y="3236814"/>
            <a:ext cx="1375710" cy="719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" name="TextBox 39"/>
          <p:cNvSpPr txBox="1"/>
          <p:nvPr/>
        </p:nvSpPr>
        <p:spPr>
          <a:xfrm>
            <a:off x="4039880" y="1232276"/>
            <a:ext cx="15535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1125" indent="-111125" eaLnBrk="1" hangingPunct="1"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1E4191"/>
                </a:solidFill>
                <a:latin typeface="GE Inspira Pitch"/>
              </a:rPr>
              <a:t>Modular</a:t>
            </a:r>
          </a:p>
          <a:p>
            <a:pPr marL="111125" indent="-111125" eaLnBrk="1" hangingPunct="1"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1E4191"/>
                </a:solidFill>
                <a:latin typeface="GE Inspira Pitch"/>
              </a:rPr>
              <a:t>Serial Ports</a:t>
            </a:r>
          </a:p>
          <a:p>
            <a:pPr marL="111125" indent="-111125" eaLnBrk="1" hangingPunct="1"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1E4191"/>
                </a:solidFill>
                <a:latin typeface="GE Inspira Pitch"/>
              </a:rPr>
              <a:t>PCM/CMM Support</a:t>
            </a:r>
          </a:p>
          <a:p>
            <a:pPr marL="111125" indent="-111125" eaLnBrk="1" hangingPunct="1"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1E4191"/>
                </a:solidFill>
                <a:latin typeface="GE Inspira Pitch"/>
              </a:rPr>
              <a:t>Expansion</a:t>
            </a:r>
            <a:endParaRPr lang="en-US" sz="1200" dirty="0">
              <a:solidFill>
                <a:srgbClr val="1E4191"/>
              </a:solidFill>
              <a:latin typeface="GE Inspira Pitch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642079" y="1240840"/>
            <a:ext cx="13548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1125" indent="-111125" eaLnBrk="1" hangingPunct="1"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1E4191"/>
                </a:solidFill>
                <a:latin typeface="GE Inspira Pitch"/>
              </a:rPr>
              <a:t>Built in Ethernet</a:t>
            </a:r>
            <a:endParaRPr lang="en-US" sz="1200" dirty="0">
              <a:solidFill>
                <a:srgbClr val="1E4191"/>
              </a:solidFill>
              <a:latin typeface="GE Inspira Pitch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30349" y="1232276"/>
            <a:ext cx="12971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1125" indent="-111125" eaLnBrk="1" hangingPunct="1"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1E4191"/>
                </a:solidFill>
                <a:latin typeface="GE Inspira Pitch"/>
              </a:rPr>
              <a:t>Backplane CPU</a:t>
            </a:r>
            <a:endParaRPr lang="en-US" sz="1200" dirty="0">
              <a:solidFill>
                <a:srgbClr val="1E4191"/>
              </a:solidFill>
              <a:latin typeface="GE Inspira Pitch"/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730" y="4742052"/>
            <a:ext cx="1097213" cy="775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873" y="4818545"/>
            <a:ext cx="1684303" cy="1262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 Box 40"/>
          <p:cNvSpPr txBox="1">
            <a:spLocks noChangeArrowheads="1"/>
          </p:cNvSpPr>
          <p:nvPr/>
        </p:nvSpPr>
        <p:spPr bwMode="auto">
          <a:xfrm>
            <a:off x="6001750" y="4699053"/>
            <a:ext cx="3243532" cy="1255728"/>
          </a:xfrm>
          <a:prstGeom prst="rect">
            <a:avLst/>
          </a:prstGeom>
          <a:noFill/>
          <a:ln>
            <a:noFill/>
          </a:ln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114300" indent="-114300"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kumimoji="0" lang="en-US" sz="1400" dirty="0" smtClean="0">
                <a:solidFill>
                  <a:schemeClr val="bg1"/>
                </a:solidFill>
                <a:latin typeface="GE Inspira Pitch"/>
              </a:rPr>
              <a:t>Seamless program conversion</a:t>
            </a:r>
            <a:endParaRPr kumimoji="0" lang="en-US" sz="1400" dirty="0">
              <a:solidFill>
                <a:schemeClr val="bg1"/>
              </a:solidFill>
              <a:latin typeface="GE Inspira Pitch"/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kumimoji="0" lang="en-US" sz="1400" dirty="0" smtClean="0">
                <a:solidFill>
                  <a:schemeClr val="bg1"/>
                </a:solidFill>
                <a:latin typeface="GE Inspira Pitch"/>
              </a:rPr>
              <a:t>Combines additional external functionality cutting footprint 50%</a:t>
            </a: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kumimoji="0" lang="en-US" sz="1400" dirty="0" smtClean="0">
                <a:solidFill>
                  <a:schemeClr val="bg1"/>
                </a:solidFill>
                <a:latin typeface="GE Inspira Pitch"/>
              </a:rPr>
              <a:t>Use RSTi to replace Series 90-30 backplane CPUs used as serial distributed I/O </a:t>
            </a:r>
            <a:endParaRPr kumimoji="0" lang="en-US" sz="1400" dirty="0">
              <a:solidFill>
                <a:schemeClr val="bg1"/>
              </a:solidFill>
              <a:latin typeface="GE Inspira Pitch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14729" y="4573768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en-US" sz="1200" dirty="0" smtClean="0">
                <a:solidFill>
                  <a:srgbClr val="1E4191"/>
                </a:solidFill>
                <a:latin typeface="GE Inspira Pitch"/>
              </a:rPr>
              <a:t>RSTi I/O</a:t>
            </a:r>
            <a:endParaRPr lang="en-US" sz="1200" dirty="0">
              <a:solidFill>
                <a:srgbClr val="1E4191"/>
              </a:solidFill>
              <a:latin typeface="GE Inspira Pitch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420308" y="5992761"/>
            <a:ext cx="3914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en-US" sz="1200" dirty="0" smtClean="0">
                <a:solidFill>
                  <a:srgbClr val="1E4191"/>
                </a:solidFill>
                <a:latin typeface="GE Inspira Pitch"/>
              </a:rPr>
              <a:t>RXi</a:t>
            </a:r>
            <a:endParaRPr lang="en-US" sz="1200" dirty="0">
              <a:solidFill>
                <a:srgbClr val="1E4191"/>
              </a:solidFill>
              <a:latin typeface="GE Inspira Pitch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65394" y="4589720"/>
            <a:ext cx="1188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en-US" sz="1200" dirty="0" smtClean="0">
                <a:solidFill>
                  <a:srgbClr val="1E4191"/>
                </a:solidFill>
                <a:latin typeface="GE Inspira Pitch"/>
              </a:rPr>
              <a:t>90-30/RX3i I/O </a:t>
            </a:r>
            <a:endParaRPr lang="en-US" sz="1200" dirty="0">
              <a:solidFill>
                <a:srgbClr val="1E4191"/>
              </a:solidFill>
              <a:latin typeface="GE Inspira Pitch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84290" y="238764"/>
            <a:ext cx="8458200" cy="457200"/>
          </a:xfrm>
          <a:prstGeom prst="rect">
            <a:avLst/>
          </a:prstGeom>
        </p:spPr>
        <p:txBody>
          <a:bodyPr lIns="0" tIns="0" rIns="0" bIns="0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chemeClr val="tx1"/>
                </a:solidFill>
                <a:cs typeface="Tahoma" pitchFamily="34" charset="0"/>
              </a:rPr>
              <a:t>Series 90-30 has many options</a:t>
            </a:r>
            <a:r>
              <a:rPr lang="en-US" sz="2800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268684" y="1090202"/>
            <a:ext cx="1606463" cy="1158946"/>
            <a:chOff x="6077853" y="875460"/>
            <a:chExt cx="2027922" cy="137377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7853" y="875460"/>
              <a:ext cx="2027922" cy="135435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" name="Rectangle 1"/>
            <p:cNvSpPr/>
            <p:nvPr/>
          </p:nvSpPr>
          <p:spPr bwMode="auto">
            <a:xfrm>
              <a:off x="6077853" y="2187872"/>
              <a:ext cx="1908466" cy="6136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 Inspira Pitch" pitchFamily="34" charset="0"/>
              </a:endParaRPr>
            </a:p>
          </p:txBody>
        </p:sp>
      </p:grpSp>
      <p:sp>
        <p:nvSpPr>
          <p:cNvPr id="54" name="Rounded Rectangle 18"/>
          <p:cNvSpPr>
            <a:spLocks noChangeArrowheads="1"/>
          </p:cNvSpPr>
          <p:nvPr/>
        </p:nvSpPr>
        <p:spPr bwMode="auto">
          <a:xfrm>
            <a:off x="926175" y="5668625"/>
            <a:ext cx="1970093" cy="4145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anchor="ctr"/>
          <a:lstStyle/>
          <a:p>
            <a:pPr algn="ctr">
              <a:defRPr/>
            </a:pP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</a:rPr>
              <a:t>RXi and RSTi </a:t>
            </a:r>
          </a:p>
        </p:txBody>
      </p:sp>
      <p:sp>
        <p:nvSpPr>
          <p:cNvPr id="34" name="Rounded Rectangle 18"/>
          <p:cNvSpPr>
            <a:spLocks noChangeArrowheads="1"/>
          </p:cNvSpPr>
          <p:nvPr/>
        </p:nvSpPr>
        <p:spPr bwMode="auto">
          <a:xfrm>
            <a:off x="3630988" y="5875881"/>
            <a:ext cx="1970093" cy="4145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anchor="ctr"/>
          <a:lstStyle/>
          <a:p>
            <a:pPr algn="ctr">
              <a:defRPr/>
            </a:pP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</a:rPr>
              <a:t>Sizing Example</a:t>
            </a:r>
          </a:p>
          <a:p>
            <a:pPr algn="ctr">
              <a:defRPr/>
            </a:pP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</a:rPr>
              <a:t>(Plan View)</a:t>
            </a:r>
            <a:endParaRPr lang="en-US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0825" y="2836718"/>
            <a:ext cx="25126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1125" indent="-111125" eaLnBrk="1" hangingPunct="1">
              <a:buFont typeface="Arial" pitchFamily="34" charset="0"/>
              <a:buChar char="•"/>
            </a:pPr>
            <a:r>
              <a:rPr lang="en-US" sz="1200" dirty="0"/>
              <a:t>RX3i Efficiency </a:t>
            </a:r>
            <a:r>
              <a:rPr lang="en-US" sz="1200" dirty="0" smtClean="0"/>
              <a:t>Rack</a:t>
            </a:r>
          </a:p>
          <a:p>
            <a:pPr marL="111125" indent="-111125" eaLnBrk="1" hangingPunct="1">
              <a:buFont typeface="Arial" pitchFamily="34" charset="0"/>
              <a:buChar char="•"/>
            </a:pPr>
            <a:r>
              <a:rPr lang="en-US" sz="1200" dirty="0" smtClean="0"/>
              <a:t>RX3i </a:t>
            </a:r>
            <a:r>
              <a:rPr lang="en-US" sz="1200" dirty="0"/>
              <a:t>CPE305/310 with Modbus </a:t>
            </a:r>
            <a:r>
              <a:rPr lang="en-US" sz="1200" dirty="0" smtClean="0"/>
              <a:t>TCPIP</a:t>
            </a:r>
            <a:endParaRPr lang="en-US" sz="1200" dirty="0"/>
          </a:p>
          <a:p>
            <a:pPr marL="111125" indent="-111125" eaLnBrk="1" hangingPunct="1">
              <a:buFont typeface="Arial" pitchFamily="34" charset="0"/>
              <a:buChar char="•"/>
            </a:pPr>
            <a:r>
              <a:rPr lang="en-US" sz="1200" dirty="0" smtClean="0"/>
              <a:t>RX3i CRE311</a:t>
            </a:r>
          </a:p>
          <a:p>
            <a:pPr marL="111125" indent="-111125" eaLnBrk="1" hangingPunct="1">
              <a:buFont typeface="Arial" pitchFamily="34" charset="0"/>
              <a:buChar char="•"/>
            </a:pPr>
            <a:r>
              <a:rPr lang="en-US" sz="1200" dirty="0" smtClean="0"/>
              <a:t>RX3i PNS</a:t>
            </a:r>
            <a:endParaRPr lang="en-US" sz="1200" dirty="0"/>
          </a:p>
        </p:txBody>
      </p:sp>
      <p:sp>
        <p:nvSpPr>
          <p:cNvPr id="44" name="Rounded Rectangle 18"/>
          <p:cNvSpPr>
            <a:spLocks noChangeArrowheads="1"/>
          </p:cNvSpPr>
          <p:nvPr/>
        </p:nvSpPr>
        <p:spPr bwMode="auto">
          <a:xfrm>
            <a:off x="364582" y="2260932"/>
            <a:ext cx="3577047" cy="4145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</a:rPr>
              <a:t>Retrofit conversion …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5" name="Rounded Rectangle 18"/>
          <p:cNvSpPr>
            <a:spLocks noChangeArrowheads="1"/>
          </p:cNvSpPr>
          <p:nvPr/>
        </p:nvSpPr>
        <p:spPr bwMode="auto">
          <a:xfrm>
            <a:off x="364581" y="4150309"/>
            <a:ext cx="3577047" cy="41451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</a:rPr>
              <a:t>Alternative conversion …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74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"/>
          <p:cNvSpPr>
            <a:spLocks noChangeArrowheads="1"/>
          </p:cNvSpPr>
          <p:nvPr/>
        </p:nvSpPr>
        <p:spPr bwMode="auto">
          <a:xfrm>
            <a:off x="0" y="0"/>
            <a:ext cx="9184481" cy="6858000"/>
          </a:xfrm>
          <a:prstGeom prst="rect">
            <a:avLst/>
          </a:prstGeom>
          <a:solidFill>
            <a:schemeClr val="tx1"/>
          </a:solidFill>
          <a:ln w="9525">
            <a:solidFill>
              <a:srgbClr val="1E419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2400" b="1" dirty="0">
              <a:ea typeface="MS PGothic" pitchFamily="34" charset="-128"/>
            </a:endParaRPr>
          </a:p>
        </p:txBody>
      </p:sp>
      <p:sp>
        <p:nvSpPr>
          <p:cNvPr id="20483" name="Rectangle 3"/>
          <p:cNvSpPr txBox="1">
            <a:spLocks noChangeArrowheads="1"/>
          </p:cNvSpPr>
          <p:nvPr/>
        </p:nvSpPr>
        <p:spPr bwMode="auto">
          <a:xfrm>
            <a:off x="301625" y="2741613"/>
            <a:ext cx="84597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algn="ctr" eaLnBrk="1" hangingPunct="1"/>
            <a:r>
              <a:rPr lang="en-US" sz="4400" dirty="0" smtClean="0">
                <a:solidFill>
                  <a:schemeClr val="bg1"/>
                </a:solidFill>
                <a:ea typeface="MS PGothic" pitchFamily="34" charset="-128"/>
              </a:rPr>
              <a:t>Modernization Tools and Training</a:t>
            </a:r>
          </a:p>
          <a:p>
            <a:pPr algn="ctr" eaLnBrk="1" hangingPunct="1"/>
            <a:endParaRPr lang="en-US" sz="4400" dirty="0">
              <a:solidFill>
                <a:schemeClr val="bg1"/>
              </a:solidFill>
              <a:ea typeface="MS PGothic" pitchFamily="34" charset="-128"/>
            </a:endParaRPr>
          </a:p>
          <a:p>
            <a:pPr algn="ctr" eaLnBrk="1" hangingPunct="1"/>
            <a:r>
              <a:rPr lang="en-US" dirty="0" smtClean="0">
                <a:solidFill>
                  <a:schemeClr val="bg1"/>
                </a:solidFill>
                <a:ea typeface="MS PGothic" pitchFamily="34" charset="-128"/>
              </a:rPr>
              <a:t>Pam Crawford, Marketing Manager</a:t>
            </a:r>
          </a:p>
        </p:txBody>
      </p:sp>
      <p:pic>
        <p:nvPicPr>
          <p:cNvPr id="20484" name="Picture 1036" descr="GE_lockup_white_Ia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24563"/>
            <a:ext cx="17272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87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best modernization story in the industry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066965" y="1795204"/>
            <a:ext cx="4817898" cy="4237038"/>
          </a:xfrm>
        </p:spPr>
        <p:txBody>
          <a:bodyPr/>
          <a:lstStyle/>
          <a:p>
            <a:pPr marL="0" indent="0"/>
            <a:r>
              <a:rPr lang="en-US" dirty="0" smtClean="0">
                <a:latin typeface="GE Inspira"/>
                <a:cs typeface="GE Inspira"/>
              </a:rPr>
              <a:t>GE technology designed for easy modernization</a:t>
            </a:r>
            <a:r>
              <a:rPr lang="en-US" dirty="0">
                <a:latin typeface="GE Inspira"/>
                <a:cs typeface="GE Inspira"/>
              </a:rPr>
              <a:t>	</a:t>
            </a:r>
            <a:r>
              <a:rPr lang="en-US" sz="2400" i="1" dirty="0" smtClean="0">
                <a:latin typeface="GE Inspira"/>
                <a:cs typeface="GE Inspira"/>
              </a:rPr>
              <a:t>Application portability</a:t>
            </a:r>
            <a:br>
              <a:rPr lang="en-US" sz="2400" i="1" dirty="0" smtClean="0">
                <a:latin typeface="GE Inspira"/>
                <a:cs typeface="GE Inspira"/>
              </a:rPr>
            </a:br>
            <a:r>
              <a:rPr lang="en-US" sz="2400" i="1" dirty="0" smtClean="0">
                <a:latin typeface="GE Inspira"/>
                <a:cs typeface="GE Inspira"/>
              </a:rPr>
              <a:t>	Common software tools</a:t>
            </a:r>
            <a:r>
              <a:rPr lang="en-US" sz="2400" i="1" dirty="0">
                <a:latin typeface="GE Inspira"/>
                <a:cs typeface="GE Inspira"/>
              </a:rPr>
              <a:t/>
            </a:r>
            <a:br>
              <a:rPr lang="en-US" sz="2400" i="1" dirty="0">
                <a:latin typeface="GE Inspira"/>
                <a:cs typeface="GE Inspira"/>
              </a:rPr>
            </a:br>
            <a:r>
              <a:rPr lang="en-US" sz="2400" i="1" dirty="0" smtClean="0">
                <a:latin typeface="GE Inspira"/>
                <a:cs typeface="GE Inspira"/>
              </a:rPr>
              <a:t>	Minimal re-wiring</a:t>
            </a:r>
            <a:br>
              <a:rPr lang="en-US" sz="2400" i="1" dirty="0" smtClean="0">
                <a:latin typeface="GE Inspira"/>
                <a:cs typeface="GE Inspira"/>
              </a:rPr>
            </a:br>
            <a:endParaRPr lang="en-US" i="1" dirty="0" smtClean="0">
              <a:latin typeface="GE Inspira"/>
              <a:cs typeface="GE Inspira"/>
            </a:endParaRPr>
          </a:p>
          <a:p>
            <a:pPr marL="0" indent="0"/>
            <a:r>
              <a:rPr lang="en-US" dirty="0" smtClean="0">
                <a:latin typeface="GE Inspira"/>
                <a:cs typeface="GE Inspira"/>
              </a:rPr>
              <a:t>Robust technical &amp; commercial modernization toolkit</a:t>
            </a:r>
          </a:p>
          <a:p>
            <a:pPr marL="0" indent="0"/>
            <a:r>
              <a:rPr lang="en-US" dirty="0" smtClean="0">
                <a:latin typeface="GE Inspira"/>
                <a:cs typeface="GE Inspira"/>
              </a:rPr>
              <a:t>Long </a:t>
            </a:r>
            <a:r>
              <a:rPr lang="en-US" dirty="0">
                <a:latin typeface="GE Inspira"/>
                <a:cs typeface="GE Inspira"/>
              </a:rPr>
              <a:t>term commitment to customers and partners</a:t>
            </a:r>
            <a:r>
              <a:rPr lang="en-US" dirty="0" smtClean="0">
                <a:latin typeface="GE Inspira"/>
                <a:cs typeface="GE Inspira"/>
              </a:rPr>
              <a:t>.</a:t>
            </a:r>
            <a:endParaRPr lang="en-US" dirty="0">
              <a:latin typeface="GE Inspira"/>
              <a:cs typeface="GE Inspir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709" y="4165531"/>
            <a:ext cx="2689903" cy="2138128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388" y="1653641"/>
            <a:ext cx="3218226" cy="23113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42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90-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4" y="3930210"/>
            <a:ext cx="12747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8" descr="versamax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78" y="5442150"/>
            <a:ext cx="893763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5" descr="Hi_3i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" y="3262256"/>
            <a:ext cx="12573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7" name="Group 8"/>
          <p:cNvGrpSpPr>
            <a:grpSpLocks/>
          </p:cNvGrpSpPr>
          <p:nvPr/>
        </p:nvGrpSpPr>
        <p:grpSpPr bwMode="auto">
          <a:xfrm>
            <a:off x="296863" y="1396757"/>
            <a:ext cx="679450" cy="685800"/>
            <a:chOff x="1549" y="592"/>
            <a:chExt cx="1166" cy="1091"/>
          </a:xfrm>
        </p:grpSpPr>
        <p:pic>
          <p:nvPicPr>
            <p:cNvPr id="3140" name="Picture 9" descr="Pictures_10_24x36_Posters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782" t="63716" r="12196" b="16345"/>
            <a:stretch>
              <a:fillRect/>
            </a:stretch>
          </p:blipFill>
          <p:spPr bwMode="auto">
            <a:xfrm>
              <a:off x="1549" y="629"/>
              <a:ext cx="1166" cy="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41" name="Rectangle 10"/>
            <p:cNvSpPr>
              <a:spLocks noChangeArrowheads="1"/>
            </p:cNvSpPr>
            <p:nvPr/>
          </p:nvSpPr>
          <p:spPr bwMode="auto">
            <a:xfrm>
              <a:off x="2552" y="604"/>
              <a:ext cx="108" cy="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800" dirty="0" smtClean="0">
                <a:solidFill>
                  <a:srgbClr val="002060"/>
                </a:solidFill>
              </a:endParaRPr>
            </a:p>
          </p:txBody>
        </p:sp>
        <p:sp>
          <p:nvSpPr>
            <p:cNvPr id="3142" name="Rectangle 11"/>
            <p:cNvSpPr>
              <a:spLocks noChangeArrowheads="1"/>
            </p:cNvSpPr>
            <p:nvPr/>
          </p:nvSpPr>
          <p:spPr bwMode="auto">
            <a:xfrm>
              <a:off x="2016" y="592"/>
              <a:ext cx="108" cy="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8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3078" name="Picture 30" descr="9070_real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2294771"/>
            <a:ext cx="939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Rectangle 76"/>
          <p:cNvSpPr>
            <a:spLocks noChangeArrowheads="1"/>
          </p:cNvSpPr>
          <p:nvPr/>
        </p:nvSpPr>
        <p:spPr bwMode="auto">
          <a:xfrm>
            <a:off x="158750" y="6042025"/>
            <a:ext cx="1907556" cy="7191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 dirty="0" smtClean="0">
              <a:solidFill>
                <a:srgbClr val="1E4191"/>
              </a:solidFill>
              <a:latin typeface="GE Inspira" pitchFamily="34" charset="0"/>
            </a:endParaRPr>
          </a:p>
        </p:txBody>
      </p:sp>
      <p:pic>
        <p:nvPicPr>
          <p:cNvPr id="308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04" y="4676054"/>
            <a:ext cx="392112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Rectangle 76"/>
          <p:cNvSpPr>
            <a:spLocks noChangeArrowheads="1"/>
          </p:cNvSpPr>
          <p:nvPr/>
        </p:nvSpPr>
        <p:spPr bwMode="auto">
          <a:xfrm>
            <a:off x="903288" y="6431225"/>
            <a:ext cx="1009650" cy="2254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 dirty="0" smtClean="0">
              <a:solidFill>
                <a:srgbClr val="1E4191"/>
              </a:solidFill>
              <a:latin typeface="GE Inspira" pitchFamily="34" charset="0"/>
            </a:endParaRPr>
          </a:p>
        </p:txBody>
      </p:sp>
      <p:pic>
        <p:nvPicPr>
          <p:cNvPr id="3083" name="Picture 2" descr="SafetyNet_202a_smal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41" y="6105904"/>
            <a:ext cx="8001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17236" name="Group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157011"/>
              </p:ext>
            </p:extLst>
          </p:nvPr>
        </p:nvGraphicFramePr>
        <p:xfrm>
          <a:off x="1238352" y="762417"/>
          <a:ext cx="7788277" cy="6089319"/>
        </p:xfrm>
        <a:graphic>
          <a:graphicData uri="http://schemas.openxmlformats.org/drawingml/2006/table">
            <a:tbl>
              <a:tblPr/>
              <a:tblGrid>
                <a:gridCol w="1084519"/>
                <a:gridCol w="1460090"/>
                <a:gridCol w="1991032"/>
                <a:gridCol w="1821426"/>
                <a:gridCol w="1431210"/>
              </a:tblGrid>
              <a:tr h="434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Active 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Mature 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 Inspira Pitch" pitchFamily="34" charset="0"/>
                        </a:rPr>
                        <a:t>Discontinued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 Inspira Pitch" pitchFamily="34" charset="0"/>
                        </a:rPr>
                        <a:t>Modernization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 Inspira Pitch" pitchFamily="34" charset="0"/>
                        </a:rPr>
                        <a:t>Plan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</a:tr>
              <a:tr h="434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PACSystems RX7i 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(2003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)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IC698*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(all part numbers are active)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IC698CPE010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(replaced by IC698CPE030)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794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Series 90-70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(1988)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No part numbers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IC697BEM731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Genius Bus Cntr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IC697BEM733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Genius Scanner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IC697BEM711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Bus Receiver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IC697BEM713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Bus Transmitter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IC697CHS750 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Short Rack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IC697CHS790 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Rack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IC697CHS791 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Rack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IC697CMM742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Ethernet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IC697CPM790 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GMR CPU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IC697PWR711 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IC697PWR724 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IC697MDL*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Digital I/O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IC697ALG*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Analog I/O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IC697CPU*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CPUs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IC697CPX*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CPUs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IC697CGR*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Redundant CPUs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IC697CMM*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Comm 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IC697PCM*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Co-processor 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IC697RCM*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Redundancy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IC697MEM*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Older CPU memory boards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IC697VM*  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VME Boards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PACSystems RX3i System with Rack I/O </a:t>
                      </a: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(with wiring conversion tools)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PACSystems RX7i with VME Rack I/O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PACSystems RX3i 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(2004)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All IC694* and IC695* 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IC694APU30*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Old Motion Modules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IC695CPU310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Replaced by CPU315 or new CPE310 (sept 2011)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Series 90-30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(1989)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IC693MDL*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Digital I/O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IC693ALG*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Analog I/O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IC693CPU*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CPUs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IC693PWR*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  Pwr Supplies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IC693CHS*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Racks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IC694APU30*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Old Motion Modules  (replaced with new RX3i Efficiency modules)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IC693CMM311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Serial Com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IC693CMM321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Ethernet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IC693CPU331 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Replaced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IC693PCM310 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Prog Co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IC693PCM311   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Prog Co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PACSystems RX3i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NEW</a:t>
                      </a: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 RX3i Efficiency System creates a Series 90-30 type system with PAC CPU (2012)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9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GENIUS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(1985)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IC660* 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All Blocks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Genius 2 </a:t>
                      </a: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(2013)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VersaMax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PAC8000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3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 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VersaMax Modular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(1997)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IC200*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PAC8000 IO &amp; Controllers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(pre 2000)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 Inspira Pitch" pitchFamily="34" charset="0"/>
                        </a:rPr>
                        <a:t>8000 Series 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 Inspira Pitch" pitchFamily="34" charset="0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itle 1"/>
          <p:cNvSpPr txBox="1">
            <a:spLocks/>
          </p:cNvSpPr>
          <p:nvPr/>
        </p:nvSpPr>
        <p:spPr>
          <a:xfrm>
            <a:off x="39974" y="65228"/>
            <a:ext cx="9158630" cy="78209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9pPr>
          </a:lstStyle>
          <a:p>
            <a:r>
              <a:rPr lang="en-US" dirty="0" smtClean="0"/>
              <a:t>Controller status October 2012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 bwMode="auto">
          <a:xfrm>
            <a:off x="6632812" y="6105904"/>
            <a:ext cx="2511188" cy="75209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5760303" y="6105904"/>
            <a:ext cx="3261815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>
            <a:off x="5760303" y="6728797"/>
            <a:ext cx="3261815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Straight Connector 5"/>
          <p:cNvCxnSpPr/>
          <p:nvPr/>
        </p:nvCxnSpPr>
        <p:spPr bwMode="auto">
          <a:xfrm>
            <a:off x="7599908" y="6105904"/>
            <a:ext cx="0" cy="63559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/>
          <p:cNvCxnSpPr/>
          <p:nvPr/>
        </p:nvCxnSpPr>
        <p:spPr bwMode="auto">
          <a:xfrm>
            <a:off x="9022118" y="6083797"/>
            <a:ext cx="0" cy="63559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3559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559278" y="1429553"/>
            <a:ext cx="7924800" cy="16224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b="0" dirty="0">
              <a:noFill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640491" y="1548267"/>
            <a:ext cx="584358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>
                <a:ea typeface="Arial Unicode MS" pitchFamily="34" charset="-128"/>
                <a:cs typeface="Arial Unicode MS" pitchFamily="34" charset="-128"/>
              </a:rPr>
              <a:t>Software and Services</a:t>
            </a:r>
          </a:p>
          <a:p>
            <a:r>
              <a:rPr lang="en-US" sz="2000" dirty="0">
                <a:ea typeface="Arial Unicode MS" pitchFamily="34" charset="-128"/>
                <a:cs typeface="Arial Unicode MS" pitchFamily="34" charset="-128"/>
              </a:rPr>
              <a:t>Sophisticated data collection, visualization, and analytic tools delivering operational intelligence to infrastructure and manufacturing industries</a:t>
            </a: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.</a:t>
            </a:r>
            <a:endParaRPr lang="en-US" sz="20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" name="Picture 6" descr="automation-small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881" y="3135580"/>
            <a:ext cx="1277603" cy="127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ent-software-small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181" y="1532740"/>
            <a:ext cx="1277603" cy="127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embedded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919" y="4748634"/>
            <a:ext cx="1277603" cy="127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2649116" y="3056005"/>
            <a:ext cx="584358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ea typeface="Arial Unicode MS" pitchFamily="34" charset="-128"/>
                <a:cs typeface="Arial Unicode MS" pitchFamily="34" charset="-128"/>
              </a:rPr>
              <a:t>Control </a:t>
            </a:r>
            <a:r>
              <a:rPr lang="en-US" sz="2400" b="1" dirty="0">
                <a:ea typeface="Arial Unicode MS" pitchFamily="34" charset="-128"/>
                <a:cs typeface="Arial Unicode MS" pitchFamily="34" charset="-128"/>
              </a:rPr>
              <a:t>and Communication Systems</a:t>
            </a:r>
          </a:p>
          <a:p>
            <a:pPr eaLnBrk="0" hangingPunct="0"/>
            <a:r>
              <a:rPr lang="en-US" sz="2000" dirty="0">
                <a:solidFill>
                  <a:srgbClr val="1E4191"/>
                </a:solidFill>
              </a:rPr>
              <a:t>Advanced computing, controls and communication solutions for controlling critical infrastructure and manufacturing operations</a:t>
            </a:r>
            <a:r>
              <a:rPr lang="en-US" sz="2000" dirty="0" smtClean="0">
                <a:solidFill>
                  <a:srgbClr val="1E4191"/>
                </a:solidFill>
              </a:rPr>
              <a:t>.</a:t>
            </a:r>
            <a:endParaRPr lang="en-US" sz="2000" dirty="0">
              <a:solidFill>
                <a:srgbClr val="1E419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2649116" y="4676382"/>
            <a:ext cx="6215484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sz="2400" b="1" dirty="0" smtClean="0">
                <a:ea typeface="Arial Unicode MS" pitchFamily="34" charset="-128"/>
                <a:cs typeface="Arial Unicode MS" pitchFamily="34" charset="-128"/>
              </a:rPr>
              <a:t>Military </a:t>
            </a:r>
            <a:r>
              <a:rPr lang="en-US" sz="2400" b="1" dirty="0">
                <a:ea typeface="Arial Unicode MS" pitchFamily="34" charset="-128"/>
                <a:cs typeface="Arial Unicode MS" pitchFamily="34" charset="-128"/>
              </a:rPr>
              <a:t>and Aerospace Embedded Computing</a:t>
            </a:r>
          </a:p>
          <a:p>
            <a:r>
              <a:rPr lang="en-US" sz="2000" dirty="0">
                <a:ea typeface="Arial Unicode MS" pitchFamily="34" charset="-128"/>
                <a:cs typeface="Arial Unicode MS" pitchFamily="34" charset="-128"/>
              </a:rPr>
              <a:t>Rugged electronics based upon open systems for defense and aerospace applications.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671" y="3312189"/>
            <a:ext cx="928510" cy="924383"/>
          </a:xfrm>
          <a:prstGeom prst="rect">
            <a:avLst/>
          </a:prstGeom>
        </p:spPr>
      </p:pic>
      <p:sp>
        <p:nvSpPr>
          <p:cNvPr id="1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4860" y="173630"/>
            <a:ext cx="6317614" cy="968991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dirty="0" smtClean="0"/>
              <a:t>GE Intelligent Platforms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800" dirty="0" smtClean="0"/>
              <a:t>Three primary businesses</a:t>
            </a:r>
            <a:endParaRPr lang="en-US" sz="2800" i="1" dirty="0" smtClean="0"/>
          </a:p>
        </p:txBody>
      </p:sp>
    </p:spTree>
    <p:extLst>
      <p:ext uri="{BB962C8B-B14F-4D97-AF65-F5344CB8AC3E}">
        <p14:creationId xmlns:p14="http://schemas.microsoft.com/office/powerpoint/2010/main" val="40289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AutoShape 6"/>
          <p:cNvSpPr>
            <a:spLocks/>
          </p:cNvSpPr>
          <p:nvPr/>
        </p:nvSpPr>
        <p:spPr bwMode="auto">
          <a:xfrm rot="5400000">
            <a:off x="3645626" y="4565064"/>
            <a:ext cx="1928948" cy="2286000"/>
          </a:xfrm>
          <a:prstGeom prst="roundRect">
            <a:avLst>
              <a:gd name="adj" fmla="val 9465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72248" tIns="72248" rIns="72248" bIns="72248" anchor="ctr"/>
          <a:lstStyle/>
          <a:p>
            <a:endParaRPr lang="en-GB" dirty="0">
              <a:solidFill>
                <a:srgbClr val="1E4191"/>
              </a:solidFill>
              <a:cs typeface="GE Inspira"/>
            </a:endParaRPr>
          </a:p>
        </p:txBody>
      </p:sp>
      <p:sp>
        <p:nvSpPr>
          <p:cNvPr id="38" name="AutoShape 6"/>
          <p:cNvSpPr>
            <a:spLocks/>
          </p:cNvSpPr>
          <p:nvPr/>
        </p:nvSpPr>
        <p:spPr bwMode="auto">
          <a:xfrm rot="5400000">
            <a:off x="3721826" y="1123972"/>
            <a:ext cx="1776548" cy="2286000"/>
          </a:xfrm>
          <a:prstGeom prst="roundRect">
            <a:avLst>
              <a:gd name="adj" fmla="val 9465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72248" tIns="72248" rIns="72248" bIns="72248" anchor="ctr"/>
          <a:lstStyle/>
          <a:p>
            <a:endParaRPr lang="en-GB" dirty="0">
              <a:solidFill>
                <a:srgbClr val="1E4191"/>
              </a:solidFill>
              <a:cs typeface="GE Inspira"/>
            </a:endParaRPr>
          </a:p>
        </p:txBody>
      </p:sp>
      <p:sp>
        <p:nvSpPr>
          <p:cNvPr id="37" name="AutoShape 6"/>
          <p:cNvSpPr>
            <a:spLocks/>
          </p:cNvSpPr>
          <p:nvPr/>
        </p:nvSpPr>
        <p:spPr bwMode="auto">
          <a:xfrm rot="5400000">
            <a:off x="6084026" y="2888664"/>
            <a:ext cx="1776548" cy="2286000"/>
          </a:xfrm>
          <a:prstGeom prst="roundRect">
            <a:avLst>
              <a:gd name="adj" fmla="val 9465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72248" tIns="72248" rIns="72248" bIns="72248" anchor="ctr"/>
          <a:lstStyle/>
          <a:p>
            <a:endParaRPr lang="en-GB" dirty="0">
              <a:solidFill>
                <a:srgbClr val="1E4191"/>
              </a:solidFill>
              <a:cs typeface="GE Inspira"/>
            </a:endParaRPr>
          </a:p>
        </p:txBody>
      </p:sp>
      <p:sp>
        <p:nvSpPr>
          <p:cNvPr id="30" name="AutoShape 6"/>
          <p:cNvSpPr>
            <a:spLocks/>
          </p:cNvSpPr>
          <p:nvPr/>
        </p:nvSpPr>
        <p:spPr bwMode="auto">
          <a:xfrm rot="5400000">
            <a:off x="1359626" y="2888664"/>
            <a:ext cx="1776548" cy="2286000"/>
          </a:xfrm>
          <a:prstGeom prst="roundRect">
            <a:avLst>
              <a:gd name="adj" fmla="val 9465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72248" tIns="72248" rIns="72248" bIns="72248" anchor="ctr"/>
          <a:lstStyle/>
          <a:p>
            <a:endParaRPr lang="en-GB" dirty="0">
              <a:solidFill>
                <a:srgbClr val="1E4191"/>
              </a:solidFill>
              <a:cs typeface="GE Inspira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Flexible modernization strategies</a:t>
            </a:r>
            <a:br>
              <a:rPr lang="en-US" smtClean="0"/>
            </a:br>
            <a:r>
              <a:rPr lang="en-US" sz="3200" smtClean="0">
                <a:solidFill>
                  <a:schemeClr val="accent2"/>
                </a:solidFill>
              </a:rPr>
              <a:t>GE 4-step delivery process</a:t>
            </a:r>
            <a:endParaRPr lang="en-US" sz="3200" dirty="0">
              <a:solidFill>
                <a:schemeClr val="accent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7943" y="2900832"/>
            <a:ext cx="2498857" cy="2266997"/>
          </a:xfrm>
          <a:prstGeom prst="rect">
            <a:avLst/>
          </a:prstGeom>
          <a:ln>
            <a:solidFill>
              <a:schemeClr val="tx2"/>
            </a:solidFill>
          </a:ln>
          <a:effectLst>
            <a:glow rad="101600">
              <a:schemeClr val="tx1">
                <a:lumMod val="40000"/>
                <a:lumOff val="60000"/>
                <a:alpha val="40000"/>
              </a:schemeClr>
            </a:glow>
            <a:softEdge rad="112500"/>
          </a:effectLst>
        </p:spPr>
      </p:pic>
      <p:sp>
        <p:nvSpPr>
          <p:cNvPr id="32" name="Rectangle 7"/>
          <p:cNvSpPr>
            <a:spLocks/>
          </p:cNvSpPr>
          <p:nvPr/>
        </p:nvSpPr>
        <p:spPr bwMode="auto">
          <a:xfrm>
            <a:off x="3823476" y="1507293"/>
            <a:ext cx="1545928" cy="1244328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6435" tIns="72248" rIns="126435" bIns="72248"/>
          <a:lstStyle/>
          <a:p>
            <a:pPr defTabSz="914145"/>
            <a:endParaRPr lang="en-US" sz="1800" dirty="0">
              <a:solidFill>
                <a:srgbClr val="1E4191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  <a:p>
            <a:pPr algn="ctr" defTabSz="914145"/>
            <a:r>
              <a:rPr lang="en-US" sz="1800" dirty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Perform </a:t>
            </a:r>
            <a:endParaRPr lang="en-US" sz="1200" u="sng" dirty="0">
              <a:solidFill>
                <a:srgbClr val="1E4191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  <a:p>
            <a:pPr algn="ctr" defTabSz="914145"/>
            <a:r>
              <a:rPr lang="en-US" sz="1800" dirty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Assessment</a:t>
            </a:r>
            <a:endParaRPr lang="en-US" sz="1200" u="sng" dirty="0">
              <a:solidFill>
                <a:srgbClr val="1E4191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  <a:p>
            <a:pPr algn="ctr" defTabSz="914145"/>
            <a:r>
              <a:rPr lang="en-US" sz="1200" dirty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Understand Legacy </a:t>
            </a:r>
            <a:r>
              <a:rPr lang="en-US" sz="1200" dirty="0" smtClean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System</a:t>
            </a:r>
            <a:endParaRPr lang="en-US" sz="1200" u="sng" dirty="0">
              <a:solidFill>
                <a:srgbClr val="1E4191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</p:txBody>
      </p:sp>
      <p:sp>
        <p:nvSpPr>
          <p:cNvPr id="33" name="Rectangle 17"/>
          <p:cNvSpPr>
            <a:spLocks/>
          </p:cNvSpPr>
          <p:nvPr/>
        </p:nvSpPr>
        <p:spPr bwMode="auto">
          <a:xfrm>
            <a:off x="3592337" y="1472857"/>
            <a:ext cx="548640" cy="548640"/>
          </a:xfrm>
          <a:prstGeom prst="ellipse">
            <a:avLst/>
          </a:prstGeom>
          <a:ln/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defTabSz="914145"/>
            <a:r>
              <a:rPr lang="en-US" sz="2400" b="1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I.</a:t>
            </a:r>
            <a:endParaRPr lang="en-US" sz="2400" b="1" dirty="0">
              <a:solidFill>
                <a:srgbClr val="FFFFFF"/>
              </a:solidFill>
              <a:latin typeface="GE Inspira Pitch"/>
              <a:ea typeface="Helvetica" charset="0"/>
              <a:cs typeface="GE Inspira"/>
            </a:endParaRPr>
          </a:p>
        </p:txBody>
      </p:sp>
      <p:sp>
        <p:nvSpPr>
          <p:cNvPr id="34" name="Rectangle 17"/>
          <p:cNvSpPr>
            <a:spLocks/>
          </p:cNvSpPr>
          <p:nvPr/>
        </p:nvSpPr>
        <p:spPr bwMode="auto">
          <a:xfrm>
            <a:off x="5967655" y="3206649"/>
            <a:ext cx="548640" cy="548640"/>
          </a:xfrm>
          <a:prstGeom prst="ellipse">
            <a:avLst/>
          </a:prstGeom>
          <a:ln/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defTabSz="914145"/>
            <a:r>
              <a:rPr lang="en-US" sz="2400" b="1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II.</a:t>
            </a:r>
            <a:endParaRPr lang="en-US" sz="2400" b="1" dirty="0">
              <a:solidFill>
                <a:srgbClr val="FFFFFF"/>
              </a:solidFill>
              <a:latin typeface="GE Inspira Pitch"/>
              <a:ea typeface="Helvetica" charset="0"/>
              <a:cs typeface="GE Inspira"/>
            </a:endParaRPr>
          </a:p>
        </p:txBody>
      </p:sp>
      <p:sp>
        <p:nvSpPr>
          <p:cNvPr id="36" name="Rectangle 17"/>
          <p:cNvSpPr>
            <a:spLocks/>
          </p:cNvSpPr>
          <p:nvPr/>
        </p:nvSpPr>
        <p:spPr bwMode="auto">
          <a:xfrm>
            <a:off x="1222186" y="3196673"/>
            <a:ext cx="548640" cy="548640"/>
          </a:xfrm>
          <a:prstGeom prst="ellipse">
            <a:avLst/>
          </a:prstGeom>
          <a:ln/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defTabSz="914145"/>
            <a:r>
              <a:rPr lang="en-US" sz="2400" b="1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IV.</a:t>
            </a:r>
            <a:endParaRPr lang="en-US" sz="2400" b="1" dirty="0">
              <a:solidFill>
                <a:srgbClr val="FFFFFF"/>
              </a:solidFill>
              <a:latin typeface="GE Inspira Pitch"/>
              <a:ea typeface="Helvetica" charset="0"/>
              <a:cs typeface="GE Inspira"/>
            </a:endParaRPr>
          </a:p>
        </p:txBody>
      </p:sp>
      <p:sp>
        <p:nvSpPr>
          <p:cNvPr id="40" name="Rectangle 7"/>
          <p:cNvSpPr>
            <a:spLocks/>
          </p:cNvSpPr>
          <p:nvPr/>
        </p:nvSpPr>
        <p:spPr bwMode="auto">
          <a:xfrm>
            <a:off x="5943600" y="3676187"/>
            <a:ext cx="2111672" cy="1244328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6435" tIns="72248" rIns="126435" bIns="72248"/>
          <a:lstStyle/>
          <a:p>
            <a:pPr algn="ctr" defTabSz="914145"/>
            <a:r>
              <a:rPr lang="en-US" sz="1800" dirty="0" smtClean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Analyze </a:t>
            </a:r>
            <a:endParaRPr lang="en-US" sz="1800" dirty="0">
              <a:solidFill>
                <a:srgbClr val="1E4191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  <a:p>
            <a:pPr algn="ctr" defTabSz="914145"/>
            <a:r>
              <a:rPr lang="en-US" sz="1800" dirty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Product Lifecycle</a:t>
            </a:r>
          </a:p>
          <a:p>
            <a:pPr algn="ctr" defTabSz="914145"/>
            <a:r>
              <a:rPr lang="en-US" sz="1200" dirty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Proof  of </a:t>
            </a:r>
            <a:r>
              <a:rPr lang="en-US" sz="1200" dirty="0" smtClean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Concept</a:t>
            </a:r>
            <a:endParaRPr lang="en-US" sz="1200" u="sng" dirty="0">
              <a:solidFill>
                <a:srgbClr val="1E4191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</p:txBody>
      </p:sp>
      <p:sp>
        <p:nvSpPr>
          <p:cNvPr id="2" name="Circular Arrow 1"/>
          <p:cNvSpPr/>
          <p:nvPr/>
        </p:nvSpPr>
        <p:spPr>
          <a:xfrm>
            <a:off x="4991100" y="1924190"/>
            <a:ext cx="1905000" cy="19050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153297"/>
              <a:gd name="adj5" fmla="val 12500"/>
            </a:avLst>
          </a:prstGeom>
          <a:gradFill flip="none" rotWithShape="1">
            <a:gsLst>
              <a:gs pos="94000">
                <a:schemeClr val="accent2"/>
              </a:gs>
              <a:gs pos="12000">
                <a:schemeClr val="bg1">
                  <a:alpha val="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E4191"/>
              </a:solidFill>
            </a:endParaRPr>
          </a:p>
        </p:txBody>
      </p:sp>
      <p:sp>
        <p:nvSpPr>
          <p:cNvPr id="41" name="Circular Arrow 40"/>
          <p:cNvSpPr/>
          <p:nvPr/>
        </p:nvSpPr>
        <p:spPr>
          <a:xfrm rot="5400000">
            <a:off x="4914900" y="4119461"/>
            <a:ext cx="1905000" cy="19050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153297"/>
              <a:gd name="adj5" fmla="val 12500"/>
            </a:avLst>
          </a:prstGeom>
          <a:gradFill flip="none" rotWithShape="1">
            <a:gsLst>
              <a:gs pos="94000">
                <a:schemeClr val="accent2"/>
              </a:gs>
              <a:gs pos="12000">
                <a:schemeClr val="bg1">
                  <a:alpha val="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E4191"/>
              </a:solidFill>
            </a:endParaRPr>
          </a:p>
        </p:txBody>
      </p:sp>
      <p:sp>
        <p:nvSpPr>
          <p:cNvPr id="42" name="Circular Arrow 41"/>
          <p:cNvSpPr/>
          <p:nvPr/>
        </p:nvSpPr>
        <p:spPr>
          <a:xfrm rot="10800000">
            <a:off x="2476500" y="4119461"/>
            <a:ext cx="1905000" cy="19050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153297"/>
              <a:gd name="adj5" fmla="val 12500"/>
            </a:avLst>
          </a:prstGeom>
          <a:gradFill flip="none" rotWithShape="1">
            <a:gsLst>
              <a:gs pos="94000">
                <a:schemeClr val="accent2"/>
              </a:gs>
              <a:gs pos="12000">
                <a:schemeClr val="bg1">
                  <a:alpha val="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E4191"/>
              </a:solidFill>
            </a:endParaRPr>
          </a:p>
        </p:txBody>
      </p:sp>
      <p:sp>
        <p:nvSpPr>
          <p:cNvPr id="44" name="Rectangle 7"/>
          <p:cNvSpPr>
            <a:spLocks/>
          </p:cNvSpPr>
          <p:nvPr/>
        </p:nvSpPr>
        <p:spPr bwMode="auto">
          <a:xfrm>
            <a:off x="3554264" y="5549101"/>
            <a:ext cx="2054966" cy="1244328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6435" tIns="72248" rIns="126435" bIns="72248"/>
          <a:lstStyle/>
          <a:p>
            <a:pPr defTabSz="914145"/>
            <a:endParaRPr lang="en-US" sz="1400" dirty="0">
              <a:solidFill>
                <a:srgbClr val="1E4191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  <a:p>
            <a:pPr algn="ctr" defTabSz="914145"/>
            <a:r>
              <a:rPr lang="en-US" sz="1800" dirty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Propose </a:t>
            </a:r>
            <a:r>
              <a:rPr lang="en-US" sz="1800" dirty="0" smtClean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Solution</a:t>
            </a:r>
            <a:endParaRPr lang="en-US" sz="1800" dirty="0">
              <a:solidFill>
                <a:srgbClr val="1E4191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  <a:p>
            <a:pPr algn="ctr" defTabSz="914145"/>
            <a:r>
              <a:rPr lang="en-US" sz="1200" dirty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Align Priorities with Customer </a:t>
            </a:r>
            <a:r>
              <a:rPr lang="en-US" sz="1200" dirty="0" smtClean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Needs</a:t>
            </a:r>
            <a:endParaRPr lang="en-US" sz="1200" u="sng" dirty="0">
              <a:solidFill>
                <a:srgbClr val="1E4191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</p:txBody>
      </p:sp>
      <p:sp>
        <p:nvSpPr>
          <p:cNvPr id="35" name="Rectangle 17"/>
          <p:cNvSpPr>
            <a:spLocks/>
          </p:cNvSpPr>
          <p:nvPr/>
        </p:nvSpPr>
        <p:spPr bwMode="auto">
          <a:xfrm>
            <a:off x="3587696" y="5256877"/>
            <a:ext cx="548640" cy="548640"/>
          </a:xfrm>
          <a:prstGeom prst="ellipse">
            <a:avLst/>
          </a:prstGeom>
          <a:ln/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defTabSz="914145"/>
            <a:r>
              <a:rPr lang="en-US" sz="2400" b="1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III.</a:t>
            </a:r>
            <a:endParaRPr lang="en-US" sz="2400" b="1" dirty="0">
              <a:solidFill>
                <a:srgbClr val="FFFFFF"/>
              </a:solidFill>
              <a:latin typeface="GE Inspira Pitch"/>
              <a:ea typeface="Helvetica" charset="0"/>
              <a:cs typeface="GE Inspira"/>
            </a:endParaRPr>
          </a:p>
        </p:txBody>
      </p:sp>
      <p:sp>
        <p:nvSpPr>
          <p:cNvPr id="46" name="Rectangle 7"/>
          <p:cNvSpPr>
            <a:spLocks/>
          </p:cNvSpPr>
          <p:nvPr/>
        </p:nvSpPr>
        <p:spPr bwMode="auto">
          <a:xfrm>
            <a:off x="1142540" y="3651645"/>
            <a:ext cx="2111672" cy="1244328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6435" tIns="72248" rIns="126435" bIns="72248"/>
          <a:lstStyle/>
          <a:p>
            <a:pPr algn="ctr" defTabSz="914145">
              <a:spcBef>
                <a:spcPts val="300"/>
              </a:spcBef>
            </a:pPr>
            <a:r>
              <a:rPr lang="en-US" sz="1800" dirty="0" smtClean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Implement </a:t>
            </a:r>
            <a:r>
              <a:rPr lang="en-US" sz="1800" dirty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Migration Solution</a:t>
            </a:r>
          </a:p>
          <a:p>
            <a:pPr algn="ctr" defTabSz="914145">
              <a:spcBef>
                <a:spcPts val="300"/>
              </a:spcBef>
            </a:pPr>
            <a:r>
              <a:rPr lang="en-US" sz="1200" dirty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Validate Assumptions</a:t>
            </a:r>
            <a:endParaRPr lang="en-US" sz="1200" u="sng" dirty="0">
              <a:solidFill>
                <a:srgbClr val="1E4191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  <a:p>
            <a:pPr algn="ctr" defTabSz="914145">
              <a:spcBef>
                <a:spcPts val="0"/>
              </a:spcBef>
            </a:pPr>
            <a:r>
              <a:rPr lang="en-US" sz="1200" dirty="0">
                <a:solidFill>
                  <a:srgbClr val="1E4191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Execute </a:t>
            </a:r>
            <a:endParaRPr lang="en-US" sz="1200" b="1" dirty="0">
              <a:solidFill>
                <a:srgbClr val="1E4191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</p:txBody>
      </p:sp>
      <p:sp>
        <p:nvSpPr>
          <p:cNvPr id="22" name="Circular Arrow 21"/>
          <p:cNvSpPr/>
          <p:nvPr/>
        </p:nvSpPr>
        <p:spPr>
          <a:xfrm rot="16200000">
            <a:off x="2301713" y="2073234"/>
            <a:ext cx="1905000" cy="19050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153297"/>
              <a:gd name="adj5" fmla="val 12500"/>
            </a:avLst>
          </a:prstGeom>
          <a:gradFill flip="none" rotWithShape="1">
            <a:gsLst>
              <a:gs pos="94000">
                <a:schemeClr val="accent2"/>
              </a:gs>
              <a:gs pos="12000">
                <a:schemeClr val="bg1">
                  <a:alpha val="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E41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1683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0755" y="1047890"/>
            <a:ext cx="3746925" cy="3414409"/>
          </a:xfrm>
          <a:prstGeom prst="roundRect">
            <a:avLst>
              <a:gd name="adj" fmla="val 3387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7253" y="1647448"/>
            <a:ext cx="3694330" cy="3689989"/>
          </a:xfrm>
          <a:prstGeom prst="roundRect">
            <a:avLst>
              <a:gd name="adj" fmla="val 3431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1201" y="2315558"/>
            <a:ext cx="3161012" cy="3879426"/>
          </a:xfrm>
          <a:prstGeom prst="roundRect">
            <a:avLst>
              <a:gd name="adj" fmla="val 4978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Perform preliminary assessment</a:t>
            </a:r>
            <a:endParaRPr lang="en-US" dirty="0"/>
          </a:p>
        </p:txBody>
      </p:sp>
      <p:sp>
        <p:nvSpPr>
          <p:cNvPr id="22" name="AutoShape 6"/>
          <p:cNvSpPr>
            <a:spLocks/>
          </p:cNvSpPr>
          <p:nvPr/>
        </p:nvSpPr>
        <p:spPr bwMode="auto">
          <a:xfrm>
            <a:off x="342900" y="4686299"/>
            <a:ext cx="8469313" cy="1311275"/>
          </a:xfrm>
          <a:prstGeom prst="roundRect">
            <a:avLst>
              <a:gd name="adj" fmla="val 9465"/>
            </a:avLst>
          </a:prstGeom>
          <a:solidFill>
            <a:schemeClr val="accent2"/>
          </a:solidFill>
          <a:ln/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91440" rIns="91440" bIns="27432" anchor="t" anchorCtr="0">
            <a:noAutofit/>
          </a:bodyPr>
          <a:lstStyle/>
          <a:p>
            <a:pPr marL="112713" indent="-112713"/>
            <a:endParaRPr lang="en-GB" sz="2000" b="1" smtClean="0">
              <a:solidFill>
                <a:srgbClr val="FFFFFF"/>
              </a:solidFill>
            </a:endParaRPr>
          </a:p>
          <a:p>
            <a:pPr marL="112713" indent="-112713"/>
            <a:endParaRPr lang="en-GB" sz="2000" b="1" dirty="0">
              <a:solidFill>
                <a:srgbClr val="FFFFFF"/>
              </a:solidFill>
            </a:endParaRPr>
          </a:p>
        </p:txBody>
      </p:sp>
      <p:sp>
        <p:nvSpPr>
          <p:cNvPr id="23" name="Rectangle 7"/>
          <p:cNvSpPr>
            <a:spLocks/>
          </p:cNvSpPr>
          <p:nvPr/>
        </p:nvSpPr>
        <p:spPr bwMode="auto">
          <a:xfrm>
            <a:off x="2187575" y="4869256"/>
            <a:ext cx="5978525" cy="914852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6435" tIns="72248" rIns="126435" bIns="72248" anchor="ctr"/>
          <a:lstStyle/>
          <a:p>
            <a:pPr marL="233363" indent="-233363" defTabSz="914145">
              <a:buFont typeface="GE Inspira Pitch" pitchFamily="34" charset="0"/>
              <a:buChar char="•"/>
            </a:pPr>
            <a:r>
              <a:rPr lang="en-US" sz="1800" dirty="0" smtClean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An understanding of the risk on your plant floor</a:t>
            </a:r>
            <a:endParaRPr lang="en-US" sz="1200" u="sng" dirty="0" smtClean="0">
              <a:solidFill>
                <a:srgbClr val="FFFFFF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  <a:p>
            <a:pPr marL="233363" indent="-233363" defTabSz="914145">
              <a:buFont typeface="GE Inspira Pitch" pitchFamily="34" charset="0"/>
              <a:buChar char="•"/>
            </a:pPr>
            <a:r>
              <a:rPr lang="en-US" sz="1800" dirty="0" smtClean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Knowledge of your Legacy System constraints</a:t>
            </a:r>
            <a:endParaRPr lang="en-US" sz="1800" dirty="0">
              <a:solidFill>
                <a:srgbClr val="FFFFFF"/>
              </a:solidFill>
              <a:latin typeface="GE Inspira Pitch"/>
              <a:ea typeface="Helvetica" charset="0"/>
              <a:cs typeface="GE Inspira"/>
              <a:sym typeface="Helvetica" charset="0"/>
            </a:endParaRPr>
          </a:p>
        </p:txBody>
      </p:sp>
      <p:sp>
        <p:nvSpPr>
          <p:cNvPr id="14" name="Rectangle 17"/>
          <p:cNvSpPr>
            <a:spLocks/>
          </p:cNvSpPr>
          <p:nvPr/>
        </p:nvSpPr>
        <p:spPr bwMode="auto">
          <a:xfrm>
            <a:off x="541934" y="4438459"/>
            <a:ext cx="548640" cy="548640"/>
          </a:xfrm>
          <a:prstGeom prst="ellipse">
            <a:avLst/>
          </a:prstGeom>
          <a:ln/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defTabSz="914145"/>
            <a:r>
              <a:rPr lang="en-US" sz="2400" b="1" dirty="0" smtClean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I.</a:t>
            </a:r>
            <a:endParaRPr lang="en-US" sz="2800" b="1" dirty="0">
              <a:solidFill>
                <a:srgbClr val="FFFFFF"/>
              </a:solidFill>
              <a:latin typeface="GE Inspira Pitch"/>
              <a:cs typeface="GE Inspira"/>
            </a:endParaRPr>
          </a:p>
        </p:txBody>
      </p:sp>
      <p:sp>
        <p:nvSpPr>
          <p:cNvPr id="15" name="Rectangle 17"/>
          <p:cNvSpPr>
            <a:spLocks/>
          </p:cNvSpPr>
          <p:nvPr/>
        </p:nvSpPr>
        <p:spPr bwMode="auto">
          <a:xfrm>
            <a:off x="350210" y="5067902"/>
            <a:ext cx="1669265" cy="457200"/>
          </a:xfrm>
          <a:prstGeom prst="round2DiagRect">
            <a:avLst/>
          </a:prstGeom>
          <a:noFill/>
          <a:ln>
            <a:noFill/>
          </a:ln>
          <a:effectLst/>
          <a:extLst/>
        </p:spPr>
        <p:txBody>
          <a:bodyPr lIns="0" tIns="0" rIns="0" bIns="0" anchor="ctr" anchorCtr="1"/>
          <a:lstStyle/>
          <a:p>
            <a:pPr defTabSz="914145"/>
            <a:r>
              <a:rPr lang="en-US" sz="2400" b="1" dirty="0" smtClean="0">
                <a:solidFill>
                  <a:srgbClr val="FFFFFF"/>
                </a:solidFill>
                <a:latin typeface="GE Inspira Pitch"/>
                <a:cs typeface="GE Inspira"/>
                <a:sym typeface="Helvetica" charset="0"/>
              </a:rPr>
              <a:t>Benefits</a:t>
            </a:r>
            <a:endParaRPr lang="en-US" sz="2800" b="1" dirty="0">
              <a:solidFill>
                <a:srgbClr val="FFFFFF"/>
              </a:solidFill>
              <a:latin typeface="GE Inspira Pitch"/>
              <a:cs typeface="GE Inspira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338730" y="1321927"/>
            <a:ext cx="33620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8"/>
          <p:cNvSpPr>
            <a:spLocks noChangeArrowheads="1"/>
          </p:cNvSpPr>
          <p:nvPr/>
        </p:nvSpPr>
        <p:spPr bwMode="auto">
          <a:xfrm>
            <a:off x="209914" y="855560"/>
            <a:ext cx="4343400" cy="496847"/>
          </a:xfrm>
          <a:prstGeom prst="roundRect">
            <a:avLst>
              <a:gd name="adj" fmla="val 16667"/>
            </a:avLst>
          </a:prstGeom>
          <a:noFill/>
          <a:ln>
            <a:noFill/>
            <a:headEnd/>
            <a:tailEnd/>
          </a:ln>
          <a:effectLst/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2400" b="1">
                <a:solidFill>
                  <a:srgbClr val="1E4191"/>
                </a:solidFill>
                <a:cs typeface="GE Inspira"/>
              </a:rPr>
              <a:t>Assess - site survey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35790" y="1361745"/>
            <a:ext cx="377740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/>
            <a:r>
              <a:rPr lang="en-US" sz="2000" b="1" dirty="0">
                <a:solidFill>
                  <a:srgbClr val="1E4191"/>
                </a:solidFill>
                <a:latin typeface="GE Inspira Pitch"/>
                <a:cs typeface="GE Inspira"/>
              </a:rPr>
              <a:t>Identify risks</a:t>
            </a:r>
          </a:p>
          <a:p>
            <a:pPr marL="177800" indent="-177800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>
                <a:solidFill>
                  <a:srgbClr val="1E4191"/>
                </a:solidFill>
                <a:cs typeface="GE Inspira"/>
              </a:rPr>
              <a:t>Hot, warm, or cold change out</a:t>
            </a:r>
          </a:p>
          <a:p>
            <a:pPr marL="177800" indent="-177800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>
                <a:solidFill>
                  <a:srgbClr val="1E4191"/>
                </a:solidFill>
                <a:cs typeface="GE Inspira"/>
              </a:rPr>
              <a:t>Effects on program intellectual property</a:t>
            </a:r>
          </a:p>
          <a:p>
            <a:pPr marL="177800" indent="-177800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>
                <a:solidFill>
                  <a:srgbClr val="1E4191"/>
                </a:solidFill>
                <a:cs typeface="GE Inspira"/>
              </a:rPr>
              <a:t>Phased or full systems change out</a:t>
            </a:r>
          </a:p>
          <a:p>
            <a:pPr marL="177800" indent="-177800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>
                <a:solidFill>
                  <a:srgbClr val="1E4191"/>
                </a:solidFill>
                <a:cs typeface="GE Inspira"/>
              </a:rPr>
              <a:t>Field </a:t>
            </a:r>
            <a:r>
              <a:rPr lang="en-US" sz="1800" dirty="0" smtClean="0">
                <a:solidFill>
                  <a:srgbClr val="1E4191"/>
                </a:solidFill>
                <a:cs typeface="GE Inspira"/>
              </a:rPr>
              <a:t>wiring</a:t>
            </a:r>
            <a:endParaRPr lang="en-US" sz="1800" dirty="0">
              <a:solidFill>
                <a:srgbClr val="1E4191"/>
              </a:solidFill>
              <a:cs typeface="GE Inspira"/>
            </a:endParaRPr>
          </a:p>
        </p:txBody>
      </p:sp>
    </p:spTree>
    <p:extLst>
      <p:ext uri="{BB962C8B-B14F-4D97-AF65-F5344CB8AC3E}">
        <p14:creationId xmlns:p14="http://schemas.microsoft.com/office/powerpoint/2010/main" val="11228927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51290" y="1319899"/>
            <a:ext cx="4251397" cy="2132776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35791" y="1361745"/>
            <a:ext cx="4099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 smtClean="0">
                <a:solidFill>
                  <a:srgbClr val="1E4191"/>
                </a:solidFill>
                <a:latin typeface="GE Inspira Pitch"/>
                <a:cs typeface="GE Inspira"/>
              </a:rPr>
              <a:t>GE Intelligent Platforms works with you to compile a specific modernization plan using standard products and services that enable your </a:t>
            </a:r>
            <a:r>
              <a:rPr lang="en-GB" sz="1800" dirty="0">
                <a:solidFill>
                  <a:srgbClr val="1E4191"/>
                </a:solidFill>
                <a:latin typeface="GE Inspira Pitch"/>
                <a:cs typeface="GE Inspira"/>
              </a:rPr>
              <a:t>i</a:t>
            </a:r>
            <a:r>
              <a:rPr lang="en-GB" sz="1800" dirty="0" smtClean="0">
                <a:solidFill>
                  <a:srgbClr val="1E4191"/>
                </a:solidFill>
                <a:latin typeface="GE Inspira Pitch"/>
                <a:cs typeface="GE Inspira"/>
              </a:rPr>
              <a:t>ntellectual </a:t>
            </a:r>
            <a:r>
              <a:rPr lang="en-GB" sz="1800" dirty="0">
                <a:solidFill>
                  <a:srgbClr val="1E4191"/>
                </a:solidFill>
                <a:latin typeface="GE Inspira Pitch"/>
                <a:cs typeface="GE Inspira"/>
              </a:rPr>
              <a:t>p</a:t>
            </a:r>
            <a:r>
              <a:rPr lang="en-GB" sz="1800" dirty="0" smtClean="0">
                <a:solidFill>
                  <a:srgbClr val="1E4191"/>
                </a:solidFill>
                <a:latin typeface="GE Inspira Pitch"/>
                <a:cs typeface="GE Inspira"/>
              </a:rPr>
              <a:t>roperty to be maintained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Analyze product lifecycle needs</a:t>
            </a:r>
            <a:endParaRPr lang="en-US" dirty="0"/>
          </a:p>
        </p:txBody>
      </p:sp>
      <p:sp>
        <p:nvSpPr>
          <p:cNvPr id="22" name="Rounded Rectangle 18"/>
          <p:cNvSpPr>
            <a:spLocks noChangeArrowheads="1"/>
          </p:cNvSpPr>
          <p:nvPr/>
        </p:nvSpPr>
        <p:spPr bwMode="auto">
          <a:xfrm>
            <a:off x="209914" y="855560"/>
            <a:ext cx="4343400" cy="496847"/>
          </a:xfrm>
          <a:prstGeom prst="roundRect">
            <a:avLst>
              <a:gd name="adj" fmla="val 16667"/>
            </a:avLst>
          </a:prstGeom>
          <a:noFill/>
          <a:ln>
            <a:noFill/>
            <a:headEnd/>
            <a:tailEnd/>
          </a:ln>
          <a:effectLst/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2400" b="1" dirty="0" smtClean="0">
                <a:solidFill>
                  <a:srgbClr val="1E4191"/>
                </a:solidFill>
                <a:cs typeface="GE Inspira"/>
              </a:rPr>
              <a:t>Customer specific solutions</a:t>
            </a:r>
            <a:endParaRPr lang="en-US" sz="2400" b="1" dirty="0">
              <a:solidFill>
                <a:srgbClr val="1E4191"/>
              </a:solidFill>
              <a:cs typeface="GE Inspira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338730" y="1321927"/>
            <a:ext cx="39968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35791" y="3038620"/>
            <a:ext cx="485973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spcBef>
                <a:spcPts val="0"/>
              </a:spcBef>
            </a:pPr>
            <a:r>
              <a:rPr lang="en-US" sz="1800" b="1" dirty="0">
                <a:solidFill>
                  <a:srgbClr val="1E4191"/>
                </a:solidFill>
                <a:cs typeface="GE Inspira"/>
              </a:rPr>
              <a:t>Plan </a:t>
            </a:r>
            <a:r>
              <a:rPr lang="en-US" sz="1800" b="1" dirty="0" smtClean="0">
                <a:solidFill>
                  <a:srgbClr val="1E4191"/>
                </a:solidFill>
                <a:cs typeface="GE Inspira"/>
              </a:rPr>
              <a:t>includes:</a:t>
            </a:r>
            <a:endParaRPr lang="en-US" sz="1800" b="1" dirty="0">
              <a:solidFill>
                <a:srgbClr val="1E4191"/>
              </a:solidFill>
              <a:cs typeface="GE Inspira"/>
            </a:endParaRPr>
          </a:p>
          <a:p>
            <a:pPr marL="177800" indent="-177800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  <a:cs typeface="GE Inspira"/>
              </a:rPr>
              <a:t>Anticipated ROI</a:t>
            </a:r>
          </a:p>
          <a:p>
            <a:pPr marL="177800" indent="-177800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  <a:cs typeface="GE Inspira"/>
              </a:rPr>
              <a:t>Suggested </a:t>
            </a:r>
            <a:r>
              <a:rPr lang="en-US" sz="1800" dirty="0">
                <a:solidFill>
                  <a:srgbClr val="1E4191"/>
                </a:solidFill>
                <a:cs typeface="GE Inspira"/>
              </a:rPr>
              <a:t>actions with dates/timeline</a:t>
            </a:r>
          </a:p>
          <a:p>
            <a:pPr marL="177800" indent="-177800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>
                <a:solidFill>
                  <a:srgbClr val="1E4191"/>
                </a:solidFill>
                <a:cs typeface="GE Inspira"/>
              </a:rPr>
              <a:t>Spares, priorities, etc</a:t>
            </a:r>
            <a:r>
              <a:rPr lang="en-US" sz="1800" dirty="0" smtClean="0">
                <a:solidFill>
                  <a:srgbClr val="1E4191"/>
                </a:solidFill>
                <a:cs typeface="GE Inspira"/>
              </a:rPr>
              <a:t>.</a:t>
            </a:r>
          </a:p>
          <a:p>
            <a:pPr marL="177800" indent="-177800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1E4191"/>
                </a:solidFill>
                <a:cs typeface="GE Inspira"/>
              </a:rPr>
              <a:t>Investment strategy</a:t>
            </a:r>
            <a:endParaRPr lang="en-GB" sz="1800" dirty="0">
              <a:solidFill>
                <a:srgbClr val="1E4191"/>
              </a:solidFill>
              <a:cs typeface="GE Inspira"/>
            </a:endParaRPr>
          </a:p>
        </p:txBody>
      </p:sp>
      <p:sp>
        <p:nvSpPr>
          <p:cNvPr id="20" name="AutoShape 6"/>
          <p:cNvSpPr>
            <a:spLocks/>
          </p:cNvSpPr>
          <p:nvPr/>
        </p:nvSpPr>
        <p:spPr bwMode="auto">
          <a:xfrm>
            <a:off x="342900" y="4686448"/>
            <a:ext cx="8469313" cy="1307592"/>
          </a:xfrm>
          <a:prstGeom prst="roundRect">
            <a:avLst>
              <a:gd name="adj" fmla="val 9465"/>
            </a:avLst>
          </a:prstGeom>
          <a:solidFill>
            <a:schemeClr val="accent2"/>
          </a:solidFill>
          <a:ln/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91440" rIns="91440" bIns="27432" anchor="t" anchorCtr="0">
            <a:noAutofit/>
          </a:bodyPr>
          <a:lstStyle/>
          <a:p>
            <a:pPr marL="112713" indent="-112713"/>
            <a:endParaRPr lang="en-GB" sz="2000" b="1" dirty="0" smtClean="0">
              <a:solidFill>
                <a:srgbClr val="FFFFFF"/>
              </a:solidFill>
            </a:endParaRPr>
          </a:p>
          <a:p>
            <a:pPr marL="112713" indent="-112713"/>
            <a:endParaRPr lang="en-GB" sz="2000" b="1" dirty="0">
              <a:solidFill>
                <a:srgbClr val="FFFFFF"/>
              </a:solidFill>
            </a:endParaRPr>
          </a:p>
        </p:txBody>
      </p:sp>
      <p:sp>
        <p:nvSpPr>
          <p:cNvPr id="25" name="Rectangle 17"/>
          <p:cNvSpPr>
            <a:spLocks/>
          </p:cNvSpPr>
          <p:nvPr/>
        </p:nvSpPr>
        <p:spPr bwMode="auto">
          <a:xfrm>
            <a:off x="541934" y="4430081"/>
            <a:ext cx="548640" cy="548640"/>
          </a:xfrm>
          <a:prstGeom prst="ellipse">
            <a:avLst/>
          </a:prstGeom>
          <a:ln/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defTabSz="914145"/>
            <a:r>
              <a:rPr lang="en-US" sz="2400" b="1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II.</a:t>
            </a:r>
            <a:endParaRPr lang="en-US" sz="2400" b="1" dirty="0">
              <a:solidFill>
                <a:srgbClr val="FFFFFF"/>
              </a:solidFill>
              <a:latin typeface="GE Inspira Pitch"/>
              <a:ea typeface="Helvetica" charset="0"/>
              <a:cs typeface="GE Inspira"/>
            </a:endParaRPr>
          </a:p>
        </p:txBody>
      </p:sp>
      <p:sp>
        <p:nvSpPr>
          <p:cNvPr id="19" name="Rectangle 7"/>
          <p:cNvSpPr>
            <a:spLocks/>
          </p:cNvSpPr>
          <p:nvPr/>
        </p:nvSpPr>
        <p:spPr bwMode="auto">
          <a:xfrm>
            <a:off x="2187576" y="4842056"/>
            <a:ext cx="5580878" cy="972148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6435" tIns="72248" rIns="126435" bIns="72248"/>
          <a:lstStyle/>
          <a:p>
            <a:pPr marL="233363" indent="-233363" defTabSz="914145">
              <a:buFont typeface="GE Inspira Pitch" pitchFamily="34" charset="0"/>
              <a:buChar char="•"/>
            </a:pPr>
            <a:r>
              <a:rPr lang="en-US" sz="1800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A proof of concept</a:t>
            </a:r>
          </a:p>
          <a:p>
            <a:pPr marL="233363" indent="-233363" defTabSz="914145">
              <a:buFont typeface="GE Inspira Pitch" pitchFamily="34" charset="0"/>
              <a:buChar char="•"/>
            </a:pPr>
            <a:r>
              <a:rPr lang="en-US" sz="1800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A manageable strategy and timeline</a:t>
            </a:r>
          </a:p>
          <a:p>
            <a:pPr marL="233363" indent="-233363" defTabSz="914145">
              <a:buFont typeface="GE Inspira Pitch" pitchFamily="34" charset="0"/>
              <a:buChar char="•"/>
            </a:pPr>
            <a:r>
              <a:rPr lang="en-US" sz="1800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A value equation that pays for itself in productivity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3024" y="2966160"/>
            <a:ext cx="2327008" cy="1549788"/>
          </a:xfrm>
          <a:prstGeom prst="rect">
            <a:avLst/>
          </a:prstGeom>
          <a:ln>
            <a:noFill/>
          </a:ln>
          <a:effectLst/>
          <a:extLst/>
        </p:spPr>
      </p:pic>
      <p:sp>
        <p:nvSpPr>
          <p:cNvPr id="14" name="Rectangle 17"/>
          <p:cNvSpPr>
            <a:spLocks/>
          </p:cNvSpPr>
          <p:nvPr/>
        </p:nvSpPr>
        <p:spPr bwMode="auto">
          <a:xfrm>
            <a:off x="350210" y="5067902"/>
            <a:ext cx="1669265" cy="457200"/>
          </a:xfrm>
          <a:prstGeom prst="round2DiagRect">
            <a:avLst/>
          </a:prstGeom>
          <a:noFill/>
          <a:ln>
            <a:noFill/>
          </a:ln>
          <a:effectLst/>
          <a:extLst/>
        </p:spPr>
        <p:txBody>
          <a:bodyPr lIns="0" tIns="0" rIns="0" bIns="0" anchor="ctr" anchorCtr="1"/>
          <a:lstStyle/>
          <a:p>
            <a:pPr defTabSz="914145"/>
            <a:r>
              <a:rPr lang="en-US" sz="2400" b="1" dirty="0" smtClean="0">
                <a:solidFill>
                  <a:srgbClr val="FFFFFF"/>
                </a:solidFill>
                <a:latin typeface="GE Inspira Pitch"/>
                <a:cs typeface="GE Inspira"/>
                <a:sym typeface="Helvetica" charset="0"/>
              </a:rPr>
              <a:t>Benefits</a:t>
            </a:r>
            <a:endParaRPr lang="en-US" sz="2800" b="1" dirty="0">
              <a:solidFill>
                <a:srgbClr val="FFFFFF"/>
              </a:solidFill>
              <a:latin typeface="GE Inspira Pitch"/>
              <a:cs typeface="GE Inspira"/>
            </a:endParaRPr>
          </a:p>
        </p:txBody>
      </p:sp>
    </p:spTree>
    <p:extLst>
      <p:ext uri="{BB962C8B-B14F-4D97-AF65-F5344CB8AC3E}">
        <p14:creationId xmlns:p14="http://schemas.microsoft.com/office/powerpoint/2010/main" val="32632768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Propose the best solution</a:t>
            </a:r>
            <a:endParaRPr lang="en-US" dirty="0"/>
          </a:p>
        </p:txBody>
      </p:sp>
      <p:sp>
        <p:nvSpPr>
          <p:cNvPr id="25" name="AutoShape 6"/>
          <p:cNvSpPr>
            <a:spLocks/>
          </p:cNvSpPr>
          <p:nvPr/>
        </p:nvSpPr>
        <p:spPr bwMode="auto">
          <a:xfrm>
            <a:off x="342900" y="4686449"/>
            <a:ext cx="8614815" cy="1300364"/>
          </a:xfrm>
          <a:prstGeom prst="roundRect">
            <a:avLst>
              <a:gd name="adj" fmla="val 9465"/>
            </a:avLst>
          </a:prstGeom>
          <a:solidFill>
            <a:schemeClr val="accent2"/>
          </a:solidFill>
          <a:ln/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91440" rIns="91440" bIns="27432" anchor="t" anchorCtr="0">
            <a:noAutofit/>
          </a:bodyPr>
          <a:lstStyle/>
          <a:p>
            <a:pPr marL="112713" indent="-112713"/>
            <a:endParaRPr lang="en-GB" sz="2000" b="1" dirty="0" smtClean="0">
              <a:solidFill>
                <a:srgbClr val="FFFFFF"/>
              </a:solidFill>
            </a:endParaRPr>
          </a:p>
          <a:p>
            <a:pPr marL="112713" indent="-112713"/>
            <a:endParaRPr lang="en-GB" sz="2000" b="1" dirty="0">
              <a:solidFill>
                <a:srgbClr val="FFFFFF"/>
              </a:solidFill>
            </a:endParaRPr>
          </a:p>
        </p:txBody>
      </p:sp>
      <p:sp>
        <p:nvSpPr>
          <p:cNvPr id="28" name="Rectangle 17"/>
          <p:cNvSpPr>
            <a:spLocks/>
          </p:cNvSpPr>
          <p:nvPr/>
        </p:nvSpPr>
        <p:spPr bwMode="auto">
          <a:xfrm>
            <a:off x="350210" y="5067902"/>
            <a:ext cx="1669265" cy="457200"/>
          </a:xfrm>
          <a:prstGeom prst="round2DiagRect">
            <a:avLst/>
          </a:prstGeom>
          <a:noFill/>
          <a:ln>
            <a:noFill/>
          </a:ln>
          <a:effectLst/>
          <a:extLst/>
        </p:spPr>
        <p:txBody>
          <a:bodyPr lIns="0" tIns="0" rIns="0" bIns="0" anchor="ctr" anchorCtr="1"/>
          <a:lstStyle/>
          <a:p>
            <a:pPr defTabSz="914145"/>
            <a:r>
              <a:rPr lang="en-US" sz="2400" b="1" dirty="0" smtClean="0">
                <a:solidFill>
                  <a:srgbClr val="FFFFFF"/>
                </a:solidFill>
                <a:latin typeface="GE Inspira Pitch"/>
                <a:cs typeface="GE Inspira"/>
                <a:sym typeface="Helvetica" charset="0"/>
              </a:rPr>
              <a:t>Benefits</a:t>
            </a:r>
            <a:endParaRPr lang="en-US" sz="2800" b="1" dirty="0">
              <a:solidFill>
                <a:srgbClr val="FFFFFF"/>
              </a:solidFill>
              <a:latin typeface="GE Inspira Pitch"/>
              <a:cs typeface="GE Inspira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879971" y="1164830"/>
            <a:ext cx="4856593" cy="3324173"/>
            <a:chOff x="239490" y="1045787"/>
            <a:chExt cx="4856593" cy="3324173"/>
          </a:xfrm>
        </p:grpSpPr>
        <p:pic>
          <p:nvPicPr>
            <p:cNvPr id="4101" name="Picture 103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9715"/>
            <a:stretch/>
          </p:blipFill>
          <p:spPr bwMode="auto">
            <a:xfrm>
              <a:off x="239490" y="2326816"/>
              <a:ext cx="3029289" cy="163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76204" name="Picture 103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176" y="1045787"/>
              <a:ext cx="2790568" cy="17510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76205" name="Picture 1037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072" b="15326"/>
            <a:stretch/>
          </p:blipFill>
          <p:spPr bwMode="auto">
            <a:xfrm>
              <a:off x="690422" y="3315921"/>
              <a:ext cx="1703975" cy="10540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98" name="Text Box 1029"/>
            <p:cNvSpPr txBox="1">
              <a:spLocks noChangeArrowheads="1"/>
            </p:cNvSpPr>
            <p:nvPr/>
          </p:nvSpPr>
          <p:spPr bwMode="auto">
            <a:xfrm>
              <a:off x="2826555" y="1470944"/>
              <a:ext cx="2113970" cy="7507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 b="1" dirty="0" smtClean="0">
                  <a:solidFill>
                    <a:srgbClr val="1E4191"/>
                  </a:solidFill>
                  <a:latin typeface="GE Inspira Pitch"/>
                  <a:cs typeface="GE Inspira"/>
                </a:rPr>
                <a:t>Controller:</a:t>
              </a:r>
              <a:r>
                <a:rPr lang="en-US" sz="1200" b="1" dirty="0">
                  <a:solidFill>
                    <a:srgbClr val="1E4191"/>
                  </a:solidFill>
                  <a:latin typeface="GE Inspira Pitch"/>
                  <a:cs typeface="GE Inspira"/>
                </a:rPr>
                <a:t> </a:t>
              </a:r>
              <a:r>
                <a:rPr lang="en-US" sz="1200" b="1" dirty="0" smtClean="0">
                  <a:solidFill>
                    <a:srgbClr val="1E4191"/>
                  </a:solidFill>
                  <a:latin typeface="GE Inspira Pitch"/>
                  <a:cs typeface="GE Inspira"/>
                </a:rPr>
                <a:t>Series 90-70</a:t>
              </a:r>
            </a:p>
            <a:p>
              <a:pPr>
                <a:spcBef>
                  <a:spcPct val="50000"/>
                </a:spcBef>
              </a:pPr>
              <a:endParaRPr lang="en-US" sz="1200" b="1" dirty="0">
                <a:solidFill>
                  <a:srgbClr val="1E4191"/>
                </a:solidFill>
                <a:latin typeface="GE Inspira Pitch"/>
                <a:cs typeface="GE Inspira"/>
              </a:endParaRPr>
            </a:p>
            <a:p>
              <a:pPr>
                <a:spcBef>
                  <a:spcPct val="50000"/>
                </a:spcBef>
              </a:pPr>
              <a:endParaRPr lang="en-US" sz="1200" b="1" dirty="0" smtClean="0">
                <a:solidFill>
                  <a:srgbClr val="1E4191"/>
                </a:solidFill>
                <a:latin typeface="GE Inspira Pitch"/>
                <a:cs typeface="GE Inspira"/>
              </a:endParaRPr>
            </a:p>
          </p:txBody>
        </p:sp>
        <p:sp>
          <p:nvSpPr>
            <p:cNvPr id="776198" name="Text Box 1030"/>
            <p:cNvSpPr txBox="1">
              <a:spLocks noChangeArrowheads="1"/>
            </p:cNvSpPr>
            <p:nvPr/>
          </p:nvSpPr>
          <p:spPr bwMode="auto">
            <a:xfrm>
              <a:off x="2826557" y="2138626"/>
              <a:ext cx="2269526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 b="1" dirty="0" smtClean="0">
                  <a:solidFill>
                    <a:srgbClr val="23A7DE"/>
                  </a:solidFill>
                  <a:latin typeface="GE Inspira Pitch"/>
                  <a:cs typeface="GE Inspira"/>
                </a:rPr>
                <a:t>Controller: PACSystems Rx7i</a:t>
              </a:r>
              <a:endParaRPr lang="en-US" sz="1200" dirty="0">
                <a:solidFill>
                  <a:srgbClr val="23A7DE"/>
                </a:solidFill>
                <a:latin typeface="GE Inspira Pitch"/>
                <a:cs typeface="GE Inspira"/>
              </a:endParaRPr>
            </a:p>
          </p:txBody>
        </p:sp>
        <p:sp>
          <p:nvSpPr>
            <p:cNvPr id="12" name="Text Box 1029"/>
            <p:cNvSpPr txBox="1">
              <a:spLocks noChangeArrowheads="1"/>
            </p:cNvSpPr>
            <p:nvPr/>
          </p:nvSpPr>
          <p:spPr bwMode="auto">
            <a:xfrm>
              <a:off x="2798262" y="2993962"/>
              <a:ext cx="2113970" cy="9175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9pPr>
            </a:lstStyle>
            <a:p>
              <a:pPr>
                <a:spcBef>
                  <a:spcPts val="0"/>
                </a:spcBef>
              </a:pPr>
              <a:r>
                <a:rPr lang="en-US" sz="1200" b="1" dirty="0" smtClean="0">
                  <a:solidFill>
                    <a:srgbClr val="1E4191"/>
                  </a:solidFill>
                  <a:latin typeface="GE Inspira Pitch"/>
                  <a:cs typeface="GE Inspira"/>
                </a:rPr>
                <a:t>Modules</a:t>
              </a:r>
              <a:endParaRPr lang="en-US" sz="1200" b="1" dirty="0">
                <a:solidFill>
                  <a:srgbClr val="1E4191"/>
                </a:solidFill>
                <a:latin typeface="GE Inspira Pitch"/>
                <a:cs typeface="GE Inspira"/>
              </a:endParaRPr>
            </a:p>
            <a:p>
              <a:pPr marL="171450" indent="-171450">
                <a:spcBef>
                  <a:spcPts val="0"/>
                </a:spcBef>
                <a:buFontTx/>
                <a:buChar char="-"/>
              </a:pPr>
              <a:r>
                <a:rPr lang="en-US" sz="1200" dirty="0" smtClean="0">
                  <a:solidFill>
                    <a:srgbClr val="1E4191"/>
                  </a:solidFill>
                  <a:latin typeface="GE Inspira Pitch"/>
                  <a:cs typeface="GE Inspira"/>
                </a:rPr>
                <a:t>Genius</a:t>
              </a:r>
              <a:endParaRPr lang="en-US" sz="1200" dirty="0">
                <a:solidFill>
                  <a:srgbClr val="1E4191"/>
                </a:solidFill>
                <a:latin typeface="GE Inspira Pitch"/>
                <a:cs typeface="GE Inspira"/>
              </a:endParaRPr>
            </a:p>
            <a:p>
              <a:pPr marL="171450" indent="-171450">
                <a:spcBef>
                  <a:spcPts val="0"/>
                </a:spcBef>
                <a:buFontTx/>
                <a:buChar char="-"/>
              </a:pPr>
              <a:endParaRPr lang="en-US" sz="1200" dirty="0" smtClean="0">
                <a:solidFill>
                  <a:srgbClr val="1E4191"/>
                </a:solidFill>
                <a:latin typeface="GE Inspira Pitch"/>
                <a:cs typeface="GE Inspira"/>
              </a:endParaRPr>
            </a:p>
            <a:p>
              <a:pPr>
                <a:spcBef>
                  <a:spcPts val="0"/>
                </a:spcBef>
              </a:pPr>
              <a:endParaRPr lang="en-US" sz="1200" dirty="0" smtClean="0">
                <a:solidFill>
                  <a:srgbClr val="1E4191"/>
                </a:solidFill>
                <a:latin typeface="GE Inspira Pitch"/>
                <a:cs typeface="GE Inspira"/>
              </a:endParaRPr>
            </a:p>
            <a:p>
              <a:pPr>
                <a:spcBef>
                  <a:spcPts val="0"/>
                </a:spcBef>
              </a:pPr>
              <a:r>
                <a:rPr lang="en-US" sz="1200" dirty="0" smtClean="0">
                  <a:solidFill>
                    <a:srgbClr val="1E4191"/>
                  </a:solidFill>
                  <a:latin typeface="GE Inspira Pitch"/>
                  <a:cs typeface="GE Inspira"/>
                </a:rPr>
                <a:t> </a:t>
              </a:r>
              <a:r>
                <a:rPr lang="en-US" sz="1200" dirty="0">
                  <a:solidFill>
                    <a:srgbClr val="1E4191"/>
                  </a:solidFill>
                  <a:latin typeface="GE Inspira Pitch"/>
                  <a:cs typeface="GE Inspira"/>
                </a:rPr>
                <a:t>- Field Control </a:t>
              </a:r>
            </a:p>
          </p:txBody>
        </p:sp>
        <p:sp>
          <p:nvSpPr>
            <p:cNvPr id="776202" name="Text Box 1034"/>
            <p:cNvSpPr txBox="1">
              <a:spLocks noChangeArrowheads="1"/>
            </p:cNvSpPr>
            <p:nvPr/>
          </p:nvSpPr>
          <p:spPr bwMode="auto">
            <a:xfrm>
              <a:off x="2798262" y="4048835"/>
              <a:ext cx="2113970" cy="2104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 b="1" dirty="0" smtClean="0">
                  <a:solidFill>
                    <a:srgbClr val="23A7DE"/>
                  </a:solidFill>
                  <a:latin typeface="GE Inspira Pitch"/>
                  <a:cs typeface="GE Inspira"/>
                </a:rPr>
                <a:t>- VersaMax </a:t>
              </a:r>
              <a:endParaRPr lang="en-US" sz="1200" b="1" dirty="0">
                <a:solidFill>
                  <a:srgbClr val="23A7DE"/>
                </a:solidFill>
                <a:latin typeface="GE Inspira Pitch"/>
                <a:cs typeface="GE Inspira"/>
              </a:endParaRPr>
            </a:p>
          </p:txBody>
        </p:sp>
        <p:sp>
          <p:nvSpPr>
            <p:cNvPr id="34" name="Rounded Rectangle 18"/>
            <p:cNvSpPr>
              <a:spLocks noChangeArrowheads="1"/>
            </p:cNvSpPr>
            <p:nvPr/>
          </p:nvSpPr>
          <p:spPr bwMode="auto">
            <a:xfrm>
              <a:off x="2826555" y="1798096"/>
              <a:ext cx="1872644" cy="33128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  <a:headEnd/>
              <a:tailEnd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Ins="0" anchor="ctr"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srgbClr val="FFFFFF"/>
                  </a:solidFill>
                  <a:cs typeface="GE Inspira"/>
                </a:rPr>
                <a:t>Proposed Configuration</a:t>
              </a:r>
              <a:endParaRPr lang="en-US" sz="1200" b="1" dirty="0">
                <a:solidFill>
                  <a:srgbClr val="FFFFFF"/>
                </a:solidFill>
                <a:cs typeface="GE Inspira"/>
              </a:endParaRPr>
            </a:p>
          </p:txBody>
        </p:sp>
        <p:sp>
          <p:nvSpPr>
            <p:cNvPr id="35" name="Rounded Rectangle 18"/>
            <p:cNvSpPr>
              <a:spLocks noChangeArrowheads="1"/>
            </p:cNvSpPr>
            <p:nvPr/>
          </p:nvSpPr>
          <p:spPr bwMode="auto">
            <a:xfrm>
              <a:off x="2826555" y="1158522"/>
              <a:ext cx="1872644" cy="350524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  <a:headEnd/>
              <a:tailEnd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srgbClr val="FFFFFF"/>
                  </a:solidFill>
                  <a:cs typeface="GE Inspira"/>
                </a:rPr>
                <a:t>Original Configuration</a:t>
              </a:r>
              <a:endParaRPr lang="en-US" sz="1200" b="1" dirty="0">
                <a:solidFill>
                  <a:srgbClr val="FFFFFF"/>
                </a:solidFill>
                <a:cs typeface="GE Inspira"/>
              </a:endParaRPr>
            </a:p>
          </p:txBody>
        </p:sp>
        <p:sp>
          <p:nvSpPr>
            <p:cNvPr id="37" name="Circular Arrow 36"/>
            <p:cNvSpPr/>
            <p:nvPr/>
          </p:nvSpPr>
          <p:spPr>
            <a:xfrm rot="5400000">
              <a:off x="4419036" y="1303383"/>
              <a:ext cx="608820" cy="745273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1329128"/>
                <a:gd name="adj5" fmla="val 12500"/>
              </a:avLst>
            </a:prstGeom>
            <a:gradFill flip="none" rotWithShape="0">
              <a:gsLst>
                <a:gs pos="94000">
                  <a:schemeClr val="accent2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1E4191"/>
                </a:solidFill>
              </a:endParaRPr>
            </a:p>
          </p:txBody>
        </p:sp>
        <p:sp>
          <p:nvSpPr>
            <p:cNvPr id="38" name="Circular Arrow 37"/>
            <p:cNvSpPr/>
            <p:nvPr/>
          </p:nvSpPr>
          <p:spPr>
            <a:xfrm rot="5400000">
              <a:off x="3611762" y="3656467"/>
              <a:ext cx="608820" cy="745273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1329128"/>
                <a:gd name="adj5" fmla="val 12500"/>
              </a:avLst>
            </a:prstGeom>
            <a:gradFill flip="none" rotWithShape="0">
              <a:gsLst>
                <a:gs pos="94000">
                  <a:schemeClr val="accent2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1E4191"/>
                </a:solidFill>
              </a:endParaRPr>
            </a:p>
          </p:txBody>
        </p:sp>
        <p:sp>
          <p:nvSpPr>
            <p:cNvPr id="23" name="Text Box 1029"/>
            <p:cNvSpPr txBox="1">
              <a:spLocks noChangeArrowheads="1"/>
            </p:cNvSpPr>
            <p:nvPr/>
          </p:nvSpPr>
          <p:spPr bwMode="auto">
            <a:xfrm>
              <a:off x="2826555" y="2532071"/>
              <a:ext cx="2113970" cy="4170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GE Inspira Pitch" pitchFamily="34" charset="0"/>
                </a:defRPr>
              </a:lvl9pPr>
            </a:lstStyle>
            <a:p>
              <a:pPr>
                <a:spcBef>
                  <a:spcPts val="0"/>
                </a:spcBef>
              </a:pPr>
              <a:r>
                <a:rPr lang="en-US" sz="1200" b="1" dirty="0">
                  <a:solidFill>
                    <a:srgbClr val="1E4191"/>
                  </a:solidFill>
                  <a:cs typeface="GE Inspira"/>
                </a:rPr>
                <a:t>Distributed Network</a:t>
              </a:r>
            </a:p>
            <a:p>
              <a:pPr>
                <a:spcBef>
                  <a:spcPts val="0"/>
                </a:spcBef>
                <a:buFontTx/>
                <a:buChar char="-"/>
              </a:pPr>
              <a:r>
                <a:rPr lang="en-US" sz="1200" dirty="0">
                  <a:solidFill>
                    <a:srgbClr val="1E4191"/>
                  </a:solidFill>
                  <a:cs typeface="GE Inspira"/>
                </a:rPr>
                <a:t> Genius Bus</a:t>
              </a:r>
            </a:p>
          </p:txBody>
        </p:sp>
      </p:grpSp>
      <p:sp>
        <p:nvSpPr>
          <p:cNvPr id="17" name="Rectangle 16"/>
          <p:cNvSpPr/>
          <p:nvPr/>
        </p:nvSpPr>
        <p:spPr>
          <a:xfrm>
            <a:off x="2101718" y="4722926"/>
            <a:ext cx="68616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3363" indent="-233363" defTabSz="914145">
              <a:buFont typeface="GE Inspira Pitch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</a:rPr>
              <a:t>Lowest possible downtime during conversion</a:t>
            </a:r>
          </a:p>
          <a:p>
            <a:pPr marL="233363" indent="-233363" defTabSz="914145">
              <a:buFont typeface="GE Inspira Pitch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</a:rPr>
              <a:t>Utilization of highest % of existing architectures</a:t>
            </a:r>
          </a:p>
          <a:p>
            <a:pPr marL="233363" indent="-233363" defTabSz="914145">
              <a:buFont typeface="GE Inspira Pitch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</a:rPr>
              <a:t>Best-in-class products with lifecycle management designed-in</a:t>
            </a:r>
          </a:p>
          <a:p>
            <a:pPr marL="233363" indent="-233363" defTabSz="914145">
              <a:buFont typeface="GE Inspira Pitch" pitchFamily="34" charset="0"/>
              <a:buChar char="•"/>
            </a:pPr>
            <a:r>
              <a:rPr lang="en-GB" sz="1800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</a:rPr>
              <a:t>Domain expertise to seamlessly upgrade your technology</a:t>
            </a:r>
          </a:p>
        </p:txBody>
      </p:sp>
      <p:sp>
        <p:nvSpPr>
          <p:cNvPr id="30" name="Rounded Rectangle 18"/>
          <p:cNvSpPr>
            <a:spLocks noChangeArrowheads="1"/>
          </p:cNvSpPr>
          <p:nvPr/>
        </p:nvSpPr>
        <p:spPr bwMode="auto">
          <a:xfrm>
            <a:off x="209914" y="855560"/>
            <a:ext cx="4343400" cy="496847"/>
          </a:xfrm>
          <a:prstGeom prst="roundRect">
            <a:avLst>
              <a:gd name="adj" fmla="val 16667"/>
            </a:avLst>
          </a:prstGeom>
          <a:noFill/>
          <a:ln>
            <a:noFill/>
            <a:headEnd/>
            <a:tailEnd/>
          </a:ln>
          <a:effectLst/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2400" b="1" smtClean="0">
                <a:solidFill>
                  <a:srgbClr val="1E4191"/>
                </a:solidFill>
                <a:cs typeface="GE Inspira"/>
              </a:rPr>
              <a:t>Customer options</a:t>
            </a:r>
            <a:endParaRPr lang="en-US" sz="2400" b="1" dirty="0">
              <a:solidFill>
                <a:srgbClr val="1E4191"/>
              </a:solidFill>
              <a:cs typeface="GE Inspira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35790" y="1361745"/>
            <a:ext cx="32320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800">
                <a:solidFill>
                  <a:srgbClr val="1E4191"/>
                </a:solidFill>
                <a:latin typeface="GE Inspira Pitch"/>
                <a:cs typeface="GE Inspira"/>
              </a:rPr>
              <a:t>GE Intelligent Platforms offers a planned approach to modernization for:</a:t>
            </a:r>
          </a:p>
          <a:p>
            <a:pPr marL="177800" lvl="1" indent="-177800">
              <a:spcBef>
                <a:spcPts val="0"/>
              </a:spcBef>
              <a:buFont typeface="Arial" pitchFamily="34" charset="0"/>
              <a:buChar char="•"/>
            </a:pPr>
            <a:r>
              <a:rPr lang="en-GB" sz="1800">
                <a:solidFill>
                  <a:srgbClr val="1E4191"/>
                </a:solidFill>
                <a:cs typeface="GE Inspira"/>
              </a:rPr>
              <a:t>Controllers</a:t>
            </a:r>
          </a:p>
          <a:p>
            <a:pPr marL="177800" lvl="1" indent="-177800">
              <a:spcBef>
                <a:spcPts val="0"/>
              </a:spcBef>
              <a:buFont typeface="Arial" pitchFamily="34" charset="0"/>
              <a:buChar char="•"/>
            </a:pPr>
            <a:r>
              <a:rPr lang="en-GB" sz="1800">
                <a:solidFill>
                  <a:srgbClr val="1E4191"/>
                </a:solidFill>
                <a:cs typeface="GE Inspira"/>
              </a:rPr>
              <a:t>Networks</a:t>
            </a:r>
          </a:p>
          <a:p>
            <a:pPr marL="177800" lvl="1" indent="-177800">
              <a:spcBef>
                <a:spcPts val="0"/>
              </a:spcBef>
              <a:buFont typeface="Arial" pitchFamily="34" charset="0"/>
              <a:buChar char="•"/>
            </a:pPr>
            <a:r>
              <a:rPr lang="en-GB" sz="1800">
                <a:solidFill>
                  <a:srgbClr val="1E4191"/>
                </a:solidFill>
                <a:cs typeface="GE Inspira"/>
              </a:rPr>
              <a:t>Local and remote I/O</a:t>
            </a:r>
            <a:endParaRPr lang="en-GB" sz="1800" dirty="0">
              <a:solidFill>
                <a:srgbClr val="1E4191"/>
              </a:solidFill>
              <a:cs typeface="GE Inspira"/>
            </a:endParaRPr>
          </a:p>
        </p:txBody>
      </p:sp>
      <p:sp>
        <p:nvSpPr>
          <p:cNvPr id="32" name="Rectangle 17"/>
          <p:cNvSpPr>
            <a:spLocks/>
          </p:cNvSpPr>
          <p:nvPr/>
        </p:nvSpPr>
        <p:spPr bwMode="auto">
          <a:xfrm>
            <a:off x="541934" y="4430081"/>
            <a:ext cx="548640" cy="548640"/>
          </a:xfrm>
          <a:prstGeom prst="ellipse">
            <a:avLst/>
          </a:prstGeom>
          <a:ln/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defTabSz="914145"/>
            <a:r>
              <a:rPr lang="en-US" sz="2400" b="1" smtClean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III</a:t>
            </a:r>
            <a:r>
              <a:rPr lang="en-US" sz="2400" b="1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.</a:t>
            </a:r>
            <a:endParaRPr lang="en-US" sz="2400" b="1" dirty="0">
              <a:solidFill>
                <a:srgbClr val="FFFFFF"/>
              </a:solidFill>
              <a:latin typeface="GE Inspira Pitch"/>
              <a:ea typeface="Helvetica" charset="0"/>
              <a:cs typeface="GE Inspira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338730" y="1321927"/>
            <a:ext cx="32326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37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568" y="2734913"/>
            <a:ext cx="5668147" cy="2523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ight Bracket 5"/>
          <p:cNvSpPr/>
          <p:nvPr/>
        </p:nvSpPr>
        <p:spPr>
          <a:xfrm rot="16200000">
            <a:off x="4434840" y="-969971"/>
            <a:ext cx="274320" cy="4898571"/>
          </a:xfrm>
          <a:prstGeom prst="rightBracket">
            <a:avLst>
              <a:gd name="adj" fmla="val 106925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E419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19756" y="1508127"/>
            <a:ext cx="2915211" cy="2906392"/>
          </a:xfrm>
          <a:prstGeom prst="roundRect">
            <a:avLst>
              <a:gd name="adj" fmla="val 7035"/>
            </a:avLst>
          </a:prstGeom>
          <a:solidFill>
            <a:schemeClr val="bg1"/>
          </a:solidFill>
          <a:ln w="19050"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370055" y="1508128"/>
            <a:ext cx="2277285" cy="1544002"/>
          </a:xfrm>
          <a:prstGeom prst="roundRect">
            <a:avLst>
              <a:gd name="adj" fmla="val 6916"/>
            </a:avLst>
          </a:prstGeom>
          <a:solidFill>
            <a:schemeClr val="bg1"/>
          </a:solidFill>
          <a:ln w="19050"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5839654" y="1520654"/>
            <a:ext cx="2963034" cy="1544002"/>
          </a:xfrm>
          <a:prstGeom prst="roundRect">
            <a:avLst>
              <a:gd name="adj" fmla="val 5514"/>
            </a:avLst>
          </a:prstGeom>
          <a:solidFill>
            <a:schemeClr val="bg1"/>
          </a:solidFill>
          <a:ln w="19050"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9756" y="1989185"/>
            <a:ext cx="2776142" cy="193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7475" indent="-117475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>
                <a:solidFill>
                  <a:srgbClr val="1E4191"/>
                </a:solidFill>
                <a:latin typeface="GE Inspira Pitch"/>
                <a:cs typeface="GE Inspira"/>
              </a:rPr>
              <a:t>Project management</a:t>
            </a:r>
          </a:p>
          <a:p>
            <a:pPr marL="117475" indent="-117475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1E4191"/>
                </a:solidFill>
                <a:latin typeface="GE Inspira Pitch"/>
                <a:cs typeface="GE Inspira"/>
              </a:rPr>
              <a:t>System </a:t>
            </a:r>
            <a:r>
              <a:rPr lang="en-US" sz="1600" dirty="0">
                <a:solidFill>
                  <a:srgbClr val="1E4191"/>
                </a:solidFill>
                <a:latin typeface="GE Inspira Pitch"/>
                <a:cs typeface="GE Inspira"/>
              </a:rPr>
              <a:t>design, engineering </a:t>
            </a:r>
            <a:r>
              <a:rPr lang="en-US" sz="1600" dirty="0" smtClean="0">
                <a:solidFill>
                  <a:srgbClr val="1E4191"/>
                </a:solidFill>
                <a:latin typeface="GE Inspira Pitch"/>
                <a:cs typeface="GE Inspira"/>
              </a:rPr>
              <a:t/>
            </a:r>
            <a:br>
              <a:rPr lang="en-US" sz="1600" dirty="0" smtClean="0">
                <a:solidFill>
                  <a:srgbClr val="1E4191"/>
                </a:solidFill>
                <a:latin typeface="GE Inspira Pitch"/>
                <a:cs typeface="GE Inspira"/>
              </a:rPr>
            </a:br>
            <a:r>
              <a:rPr lang="en-US" sz="1600" dirty="0" smtClean="0">
                <a:solidFill>
                  <a:srgbClr val="1E4191"/>
                </a:solidFill>
                <a:latin typeface="GE Inspira Pitch"/>
                <a:cs typeface="GE Inspira"/>
              </a:rPr>
              <a:t>and commissioning</a:t>
            </a:r>
            <a:endParaRPr lang="en-US" sz="1600" dirty="0">
              <a:solidFill>
                <a:srgbClr val="1E4191"/>
              </a:solidFill>
              <a:latin typeface="GE Inspira Pitch"/>
              <a:cs typeface="GE Inspira"/>
            </a:endParaRPr>
          </a:p>
          <a:p>
            <a:pPr marL="117475" indent="-117475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1E4191"/>
                </a:solidFill>
                <a:latin typeface="GE Inspira Pitch"/>
                <a:cs typeface="GE Inspira"/>
              </a:rPr>
              <a:t>factory /site acceptance testing </a:t>
            </a:r>
          </a:p>
          <a:p>
            <a:pPr marL="117475" indent="-117475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1E4191"/>
                </a:solidFill>
                <a:latin typeface="GE Inspira Pitch"/>
                <a:cs typeface="GE Inspira"/>
              </a:rPr>
              <a:t>Field </a:t>
            </a:r>
            <a:r>
              <a:rPr lang="en-US" sz="1600" dirty="0">
                <a:solidFill>
                  <a:srgbClr val="1E4191"/>
                </a:solidFill>
                <a:latin typeface="GE Inspira Pitch"/>
                <a:cs typeface="GE Inspira"/>
              </a:rPr>
              <a:t>Services </a:t>
            </a:r>
            <a:r>
              <a:rPr lang="en-US" sz="1600" dirty="0" smtClean="0">
                <a:solidFill>
                  <a:srgbClr val="1E4191"/>
                </a:solidFill>
                <a:latin typeface="GE Inspira Pitch"/>
                <a:cs typeface="GE Inspira"/>
              </a:rPr>
              <a:t> for upgrades</a:t>
            </a:r>
            <a:r>
              <a:rPr lang="en-US" sz="1600" dirty="0">
                <a:solidFill>
                  <a:srgbClr val="1E4191"/>
                </a:solidFill>
                <a:latin typeface="GE Inspira Pitch"/>
                <a:cs typeface="GE Inspira"/>
              </a:rPr>
              <a:t>, repair and </a:t>
            </a:r>
            <a:r>
              <a:rPr lang="en-US" sz="1600" dirty="0" smtClean="0">
                <a:solidFill>
                  <a:srgbClr val="1E4191"/>
                </a:solidFill>
                <a:latin typeface="GE Inspira Pitch"/>
                <a:cs typeface="GE Inspira"/>
              </a:rPr>
              <a:t>expansions </a:t>
            </a:r>
            <a:endParaRPr lang="en-US" sz="1600" dirty="0">
              <a:solidFill>
                <a:srgbClr val="1E4191"/>
              </a:solidFill>
              <a:latin typeface="GE Inspira Pitch"/>
              <a:cs typeface="GE Inspira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Implement the migration solution</a:t>
            </a:r>
            <a:endParaRPr lang="en-US" dirty="0"/>
          </a:p>
        </p:txBody>
      </p:sp>
      <p:sp>
        <p:nvSpPr>
          <p:cNvPr id="19" name="Rectangle 7"/>
          <p:cNvSpPr txBox="1">
            <a:spLocks noChangeArrowheads="1"/>
          </p:cNvSpPr>
          <p:nvPr/>
        </p:nvSpPr>
        <p:spPr bwMode="auto">
          <a:xfrm>
            <a:off x="5843441" y="2030263"/>
            <a:ext cx="2695078" cy="830997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en-US"/>
            </a:defPPr>
            <a:lvl1pPr marL="177800" indent="-177800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800">
                <a:solidFill>
                  <a:srgbClr val="1E4191"/>
                </a:solidFill>
                <a:latin typeface="+mj-lt"/>
                <a:cs typeface="GE Inspira"/>
              </a:defRPr>
            </a:lvl1pPr>
          </a:lstStyle>
          <a:p>
            <a:pPr marL="117475" indent="-117475"/>
            <a:r>
              <a:rPr lang="en-US" sz="1600" dirty="0"/>
              <a:t>GEIP can supply products and training for your own technical staff to </a:t>
            </a:r>
            <a:r>
              <a:rPr lang="en-US" sz="1600" dirty="0" smtClean="0"/>
              <a:t>deploy</a:t>
            </a:r>
            <a:endParaRPr lang="en-US" sz="1600" dirty="0"/>
          </a:p>
        </p:txBody>
      </p:sp>
      <p:sp>
        <p:nvSpPr>
          <p:cNvPr id="28" name="Rounded Rectangle 18"/>
          <p:cNvSpPr>
            <a:spLocks noChangeArrowheads="1"/>
          </p:cNvSpPr>
          <p:nvPr/>
        </p:nvSpPr>
        <p:spPr bwMode="auto">
          <a:xfrm>
            <a:off x="319756" y="1532685"/>
            <a:ext cx="3452375" cy="47163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anchor="ctr"/>
          <a:lstStyle/>
          <a:p>
            <a:r>
              <a:rPr lang="en-US" sz="2000" b="1" dirty="0">
                <a:solidFill>
                  <a:srgbClr val="1E4191"/>
                </a:solidFill>
                <a:latin typeface="GE Inspira Pitch"/>
                <a:cs typeface="GE Inspira"/>
              </a:rPr>
              <a:t>GEIP </a:t>
            </a:r>
            <a:r>
              <a:rPr lang="en-US" sz="2000" b="1" dirty="0" smtClean="0">
                <a:solidFill>
                  <a:srgbClr val="1E4191"/>
                </a:solidFill>
                <a:latin typeface="GE Inspira Pitch"/>
                <a:cs typeface="GE Inspira"/>
              </a:rPr>
              <a:t>delivered solution</a:t>
            </a:r>
            <a:endParaRPr lang="en-US" sz="2000" b="1" dirty="0">
              <a:solidFill>
                <a:srgbClr val="1E4191"/>
              </a:solidFill>
              <a:latin typeface="GE Inspira Pitch"/>
              <a:cs typeface="GE Inspira"/>
            </a:endParaRPr>
          </a:p>
        </p:txBody>
      </p:sp>
      <p:sp>
        <p:nvSpPr>
          <p:cNvPr id="29" name="Rounded Rectangle 18"/>
          <p:cNvSpPr>
            <a:spLocks noChangeArrowheads="1"/>
          </p:cNvSpPr>
          <p:nvPr/>
        </p:nvSpPr>
        <p:spPr bwMode="auto">
          <a:xfrm>
            <a:off x="3378660" y="1532685"/>
            <a:ext cx="3452375" cy="47163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anchor="ctr"/>
          <a:lstStyle/>
          <a:p>
            <a:r>
              <a:rPr lang="en-US" sz="2000" b="1" dirty="0">
                <a:solidFill>
                  <a:srgbClr val="1E4191"/>
                </a:solidFill>
                <a:latin typeface="GE Inspira Pitch"/>
                <a:cs typeface="GE Inspira"/>
              </a:rPr>
              <a:t>Partner with SP</a:t>
            </a:r>
          </a:p>
        </p:txBody>
      </p:sp>
      <p:sp>
        <p:nvSpPr>
          <p:cNvPr id="30" name="Rounded Rectangle 18"/>
          <p:cNvSpPr>
            <a:spLocks noChangeArrowheads="1"/>
          </p:cNvSpPr>
          <p:nvPr/>
        </p:nvSpPr>
        <p:spPr bwMode="auto">
          <a:xfrm>
            <a:off x="5843441" y="1521906"/>
            <a:ext cx="3037626" cy="47163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anchor="ctr"/>
          <a:lstStyle/>
          <a:p>
            <a:r>
              <a:rPr lang="en-US" sz="2000" b="1" dirty="0" smtClean="0">
                <a:solidFill>
                  <a:srgbClr val="1E4191"/>
                </a:solidFill>
                <a:latin typeface="GE Inspira Pitch"/>
                <a:cs typeface="GE Inspira"/>
              </a:rPr>
              <a:t>Purchase product only</a:t>
            </a:r>
            <a:endParaRPr lang="en-US" sz="2000" b="1" dirty="0">
              <a:solidFill>
                <a:srgbClr val="1E4191"/>
              </a:solidFill>
              <a:latin typeface="GE Inspira Pitch"/>
              <a:cs typeface="GE Inspira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429635" y="1962739"/>
            <a:ext cx="266626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514119" y="1949859"/>
            <a:ext cx="20155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3378660" y="1974911"/>
            <a:ext cx="22108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7475" indent="-117475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1E4191"/>
                </a:solidFill>
                <a:cs typeface="GE Inspira"/>
              </a:rPr>
              <a:t>Utilize SP migration package to work with your local SP’s and end user’s</a:t>
            </a:r>
            <a:endParaRPr lang="en-US" sz="1600" dirty="0">
              <a:solidFill>
                <a:srgbClr val="1E4191"/>
              </a:solidFill>
              <a:cs typeface="GE Inspira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5954367" y="1949859"/>
            <a:ext cx="25841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338250" y="826539"/>
            <a:ext cx="44647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B0F0"/>
                </a:solidFill>
              </a:rPr>
              <a:t>3 great deployment options</a:t>
            </a:r>
            <a:endParaRPr lang="en-US" sz="2800" dirty="0">
              <a:solidFill>
                <a:srgbClr val="00B0F0"/>
              </a:solidFill>
            </a:endParaRPr>
          </a:p>
        </p:txBody>
      </p:sp>
      <p:sp>
        <p:nvSpPr>
          <p:cNvPr id="23" name="AutoShape 6"/>
          <p:cNvSpPr>
            <a:spLocks/>
          </p:cNvSpPr>
          <p:nvPr/>
        </p:nvSpPr>
        <p:spPr bwMode="auto">
          <a:xfrm>
            <a:off x="342901" y="4686301"/>
            <a:ext cx="8469312" cy="1307592"/>
          </a:xfrm>
          <a:prstGeom prst="roundRect">
            <a:avLst>
              <a:gd name="adj" fmla="val 9465"/>
            </a:avLst>
          </a:prstGeom>
          <a:solidFill>
            <a:schemeClr val="accent2"/>
          </a:solidFill>
          <a:ln/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91440" rIns="91440" bIns="27432" anchor="t" anchorCtr="0">
            <a:noAutofit/>
          </a:bodyPr>
          <a:lstStyle/>
          <a:p>
            <a:pPr marL="112713" indent="-112713"/>
            <a:endParaRPr lang="en-GB" sz="2000" b="1" dirty="0" smtClean="0">
              <a:solidFill>
                <a:srgbClr val="FFFFFF"/>
              </a:solidFill>
            </a:endParaRPr>
          </a:p>
          <a:p>
            <a:pPr marL="112713" indent="-112713"/>
            <a:endParaRPr lang="en-GB" sz="2000" b="1" dirty="0">
              <a:solidFill>
                <a:srgbClr val="FFFFFF"/>
              </a:solidFill>
            </a:endParaRPr>
          </a:p>
        </p:txBody>
      </p:sp>
      <p:sp>
        <p:nvSpPr>
          <p:cNvPr id="24" name="Rectangle 17"/>
          <p:cNvSpPr>
            <a:spLocks/>
          </p:cNvSpPr>
          <p:nvPr/>
        </p:nvSpPr>
        <p:spPr bwMode="auto">
          <a:xfrm>
            <a:off x="585344" y="5081460"/>
            <a:ext cx="2184935" cy="760835"/>
          </a:xfrm>
          <a:prstGeom prst="round2DiagRect">
            <a:avLst/>
          </a:prstGeom>
          <a:noFill/>
          <a:ln>
            <a:noFill/>
          </a:ln>
          <a:effectLst/>
          <a:extLst/>
        </p:spPr>
        <p:txBody>
          <a:bodyPr lIns="0" tIns="0" rIns="0" bIns="0" anchor="t" anchorCtr="0"/>
          <a:lstStyle/>
          <a:p>
            <a:pPr defTabSz="914145"/>
            <a:r>
              <a:rPr lang="en-US" sz="2400" b="1" dirty="0" smtClean="0">
                <a:solidFill>
                  <a:srgbClr val="FFFFFF"/>
                </a:solidFill>
                <a:latin typeface="GE Inspira Pitch"/>
                <a:cs typeface="GE Inspira"/>
                <a:sym typeface="Helvetica" charset="0"/>
              </a:rPr>
              <a:t>End Results</a:t>
            </a:r>
          </a:p>
        </p:txBody>
      </p:sp>
      <p:sp>
        <p:nvSpPr>
          <p:cNvPr id="25" name="Rectangle 17"/>
          <p:cNvSpPr>
            <a:spLocks/>
          </p:cNvSpPr>
          <p:nvPr/>
        </p:nvSpPr>
        <p:spPr bwMode="auto">
          <a:xfrm>
            <a:off x="541934" y="4430577"/>
            <a:ext cx="548640" cy="548640"/>
          </a:xfrm>
          <a:prstGeom prst="ellipse">
            <a:avLst/>
          </a:prstGeom>
          <a:ln/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defTabSz="914145"/>
            <a:r>
              <a:rPr lang="en-US" sz="2400" b="1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IV.</a:t>
            </a:r>
            <a:endParaRPr lang="en-US" sz="2400" b="1" dirty="0">
              <a:solidFill>
                <a:srgbClr val="FFFFFF"/>
              </a:solidFill>
              <a:latin typeface="GE Inspira Pitch"/>
              <a:ea typeface="Helvetica" charset="0"/>
              <a:cs typeface="GE Inspira"/>
            </a:endParaRPr>
          </a:p>
        </p:txBody>
      </p:sp>
      <p:sp>
        <p:nvSpPr>
          <p:cNvPr id="32" name="Rectangle 7"/>
          <p:cNvSpPr>
            <a:spLocks/>
          </p:cNvSpPr>
          <p:nvPr/>
        </p:nvSpPr>
        <p:spPr bwMode="auto">
          <a:xfrm>
            <a:off x="2958695" y="4719913"/>
            <a:ext cx="5827494" cy="1244328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6435" tIns="72248" rIns="126435" bIns="72248" anchor="ctr"/>
          <a:lstStyle/>
          <a:p>
            <a:pPr marL="233363" indent="-233363" defTabSz="914145">
              <a:buFont typeface="GE Inspira Pitch" pitchFamily="34" charset="0"/>
              <a:buChar char="•"/>
            </a:pPr>
            <a:r>
              <a:rPr lang="en-US" sz="1800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Instantaneous performance enhancements</a:t>
            </a:r>
          </a:p>
          <a:p>
            <a:pPr marL="233363" indent="-233363" defTabSz="914145">
              <a:buFont typeface="GE Inspira Pitch" pitchFamily="34" charset="0"/>
              <a:buChar char="•"/>
            </a:pPr>
            <a:r>
              <a:rPr lang="en-US" sz="1800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Improved system reliability</a:t>
            </a:r>
          </a:p>
          <a:p>
            <a:pPr marL="233363" indent="-233363" defTabSz="914145">
              <a:buFont typeface="GE Inspira Pitch" pitchFamily="34" charset="0"/>
              <a:buChar char="•"/>
            </a:pPr>
            <a:r>
              <a:rPr lang="en-US" sz="1800" dirty="0">
                <a:solidFill>
                  <a:srgbClr val="FFFFFF"/>
                </a:solidFill>
                <a:latin typeface="GE Inspira Pitch"/>
                <a:ea typeface="Helvetica" charset="0"/>
                <a:cs typeface="GE Inspira"/>
                <a:sym typeface="Helvetica" charset="0"/>
              </a:rPr>
              <a:t>Seamless migration of programming data  </a:t>
            </a:r>
          </a:p>
        </p:txBody>
      </p:sp>
    </p:spTree>
    <p:extLst>
      <p:ext uri="{BB962C8B-B14F-4D97-AF65-F5344CB8AC3E}">
        <p14:creationId xmlns:p14="http://schemas.microsoft.com/office/powerpoint/2010/main" val="18932887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3997236" y="6572108"/>
            <a:ext cx="931024" cy="2353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 Inspira Pitch" pitchFamily="34" charset="0"/>
            </a:endParaRPr>
          </a:p>
        </p:txBody>
      </p:sp>
      <p:cxnSp>
        <p:nvCxnSpPr>
          <p:cNvPr id="5" name="Elbow Connector 4"/>
          <p:cNvCxnSpPr/>
          <p:nvPr/>
        </p:nvCxnSpPr>
        <p:spPr>
          <a:xfrm rot="5400000">
            <a:off x="832750" y="5673446"/>
            <a:ext cx="2423418" cy="6349"/>
          </a:xfrm>
          <a:prstGeom prst="bentConnector3">
            <a:avLst>
              <a:gd name="adj1" fmla="val 50000"/>
            </a:avLst>
          </a:prstGeom>
          <a:ln w="762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Elbow Connector 5"/>
          <p:cNvCxnSpPr>
            <a:endCxn id="20" idx="0"/>
          </p:cNvCxnSpPr>
          <p:nvPr/>
        </p:nvCxnSpPr>
        <p:spPr>
          <a:xfrm rot="16200000" flipH="1">
            <a:off x="4700906" y="5651468"/>
            <a:ext cx="1098985" cy="3630"/>
          </a:xfrm>
          <a:prstGeom prst="bentConnector3">
            <a:avLst/>
          </a:prstGeom>
          <a:ln w="5715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6"/>
          <p:cNvCxnSpPr/>
          <p:nvPr/>
        </p:nvCxnSpPr>
        <p:spPr>
          <a:xfrm>
            <a:off x="3571583" y="1557666"/>
            <a:ext cx="1565028" cy="437582"/>
          </a:xfrm>
          <a:prstGeom prst="bentConnector2">
            <a:avLst/>
          </a:prstGeom>
          <a:ln w="57150">
            <a:solidFill>
              <a:schemeClr val="tx2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>
            <a:off x="6707535" y="2893102"/>
            <a:ext cx="1434076" cy="1529578"/>
          </a:xfrm>
          <a:prstGeom prst="bentConnector2">
            <a:avLst/>
          </a:prstGeom>
          <a:ln w="76200">
            <a:solidFill>
              <a:schemeClr val="tx2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92164" y="4832471"/>
            <a:ext cx="2416923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1E4191"/>
                </a:solidFill>
              </a:rPr>
              <a:t> RX7i Migration Only Option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1E4191"/>
                </a:solidFill>
              </a:rPr>
              <a:t>or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1E4191"/>
                </a:solidFill>
              </a:rPr>
              <a:t>Major </a:t>
            </a:r>
            <a:r>
              <a:rPr lang="en-US" sz="1400" b="1" dirty="0">
                <a:solidFill>
                  <a:srgbClr val="1E4191"/>
                </a:solidFill>
              </a:rPr>
              <a:t>S</a:t>
            </a:r>
            <a:r>
              <a:rPr lang="en-US" sz="1400" b="1" dirty="0" smtClean="0">
                <a:solidFill>
                  <a:srgbClr val="1E4191"/>
                </a:solidFill>
              </a:rPr>
              <a:t>ystem Re-design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12726" y="4559122"/>
            <a:ext cx="5757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bg2"/>
                </a:solidFill>
              </a:rPr>
              <a:t>Yes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44603" y="1557666"/>
            <a:ext cx="505267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tx2"/>
                </a:solidFill>
              </a:rPr>
              <a:t>No</a:t>
            </a:r>
            <a:endParaRPr lang="en-US" sz="2000" b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43891" y="5623556"/>
            <a:ext cx="257151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1E4191"/>
                </a:solidFill>
              </a:rPr>
              <a:t>RX3i Possible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1E4191"/>
                </a:solidFill>
              </a:rPr>
              <a:t> RX7i Easier to Implement</a:t>
            </a:r>
            <a:endParaRPr lang="en-US" sz="1400" b="1" dirty="0">
              <a:solidFill>
                <a:srgbClr val="1E419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85216" y="2921950"/>
            <a:ext cx="505267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tx2"/>
                </a:solidFill>
              </a:rPr>
              <a:t>No</a:t>
            </a:r>
            <a:endParaRPr lang="en-US" sz="2000" b="1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6377" y="5349697"/>
            <a:ext cx="5757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bg2"/>
                </a:solidFill>
              </a:rPr>
              <a:t>Yes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" y="157036"/>
            <a:ext cx="9152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  <a:buClr>
                <a:srgbClr val="004880"/>
              </a:buClr>
            </a:pPr>
            <a:r>
              <a:rPr lang="en-US" sz="4000" dirty="0" smtClean="0">
                <a:solidFill>
                  <a:srgbClr val="1E4191"/>
                </a:solidFill>
                <a:latin typeface="+mj-lt"/>
                <a:ea typeface="+mj-ea"/>
                <a:cs typeface="+mj-cs"/>
              </a:rPr>
              <a:t>Series 90-70 modernization guideline</a:t>
            </a:r>
            <a:endParaRPr lang="en-US" sz="4000" dirty="0">
              <a:solidFill>
                <a:srgbClr val="1E419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415180" y="6118156"/>
            <a:ext cx="2081542" cy="689340"/>
            <a:chOff x="4912076" y="5593164"/>
            <a:chExt cx="2081542" cy="689340"/>
          </a:xfrm>
        </p:grpSpPr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2663" y="5593164"/>
              <a:ext cx="1080955" cy="6893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956"/>
            <a:stretch>
              <a:fillRect/>
            </a:stretch>
          </p:blipFill>
          <p:spPr bwMode="auto">
            <a:xfrm>
              <a:off x="4912076" y="5665666"/>
              <a:ext cx="688345" cy="485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5551779" y="5677784"/>
              <a:ext cx="394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or</a:t>
              </a:r>
              <a:endParaRPr lang="en-US" sz="1800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68307" y="3362489"/>
            <a:ext cx="155431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1E4191"/>
                </a:solidFill>
              </a:rPr>
              <a:t>RX3i / RXi / STXi </a:t>
            </a:r>
            <a:endParaRPr lang="en-US" sz="1400" b="1" dirty="0">
              <a:solidFill>
                <a:srgbClr val="1E4191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1E4191"/>
                </a:solidFill>
              </a:rPr>
              <a:t>Migration</a:t>
            </a:r>
          </a:p>
        </p:txBody>
      </p:sp>
      <p:pic>
        <p:nvPicPr>
          <p:cNvPr id="23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148" y="5518272"/>
            <a:ext cx="1080955" cy="689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057" y="5170266"/>
            <a:ext cx="718816" cy="507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56"/>
          <a:stretch>
            <a:fillRect/>
          </a:stretch>
        </p:blipFill>
        <p:spPr bwMode="auto">
          <a:xfrm>
            <a:off x="8145465" y="4518110"/>
            <a:ext cx="807865" cy="56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483" y="4571498"/>
            <a:ext cx="796690" cy="538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Rounded Rectangle 28"/>
          <p:cNvSpPr/>
          <p:nvPr/>
        </p:nvSpPr>
        <p:spPr>
          <a:xfrm>
            <a:off x="3813498" y="1995248"/>
            <a:ext cx="2971718" cy="3323283"/>
          </a:xfrm>
          <a:prstGeom prst="roundRect">
            <a:avLst/>
          </a:prstGeom>
          <a:solidFill>
            <a:srgbClr val="00206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Does the </a:t>
            </a:r>
            <a:r>
              <a:rPr lang="en-US" sz="1400" b="1" dirty="0" smtClean="0">
                <a:solidFill>
                  <a:schemeClr val="bg1"/>
                </a:solidFill>
              </a:rPr>
              <a:t>Series 90-70 </a:t>
            </a:r>
            <a:r>
              <a:rPr lang="en-US" sz="1400" b="1" dirty="0">
                <a:solidFill>
                  <a:schemeClr val="bg1"/>
                </a:solidFill>
              </a:rPr>
              <a:t>CPU or Local Expansion Racks 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contain the following: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Multiple Single Bus Genius LANs with remote GR7 racks and/or blocks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Local Expansion Racks – requiring high speed I/O response time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Specialty GEIP modules – i.e. PCMs, CMM’s, High Speed Counters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Third Party VME modules – Profibus &amp; Devicenet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35172" y="1407293"/>
            <a:ext cx="3609431" cy="3202919"/>
          </a:xfrm>
          <a:prstGeom prst="roundRect">
            <a:avLst/>
          </a:prstGeom>
          <a:solidFill>
            <a:srgbClr val="00206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Does the </a:t>
            </a:r>
            <a:r>
              <a:rPr lang="en-US" sz="1400" b="1" dirty="0" smtClean="0">
                <a:solidFill>
                  <a:schemeClr val="bg1"/>
                </a:solidFill>
              </a:rPr>
              <a:t>Series 90-70 </a:t>
            </a:r>
            <a:r>
              <a:rPr lang="en-US" sz="1400" b="1" dirty="0">
                <a:solidFill>
                  <a:schemeClr val="bg1"/>
                </a:solidFill>
              </a:rPr>
              <a:t>CPU </a:t>
            </a:r>
            <a:r>
              <a:rPr lang="en-US" sz="1400" b="1" dirty="0" smtClean="0">
                <a:solidFill>
                  <a:schemeClr val="bg1"/>
                </a:solidFill>
              </a:rPr>
              <a:t>or Local </a:t>
            </a:r>
            <a:r>
              <a:rPr lang="en-US" sz="1400" b="1" dirty="0">
                <a:solidFill>
                  <a:schemeClr val="bg1"/>
                </a:solidFill>
              </a:rPr>
              <a:t>Expansion </a:t>
            </a:r>
            <a:r>
              <a:rPr lang="en-US" sz="1400" b="1" dirty="0" smtClean="0">
                <a:solidFill>
                  <a:schemeClr val="bg1"/>
                </a:solidFill>
              </a:rPr>
              <a:t>Racks contain </a:t>
            </a:r>
            <a:r>
              <a:rPr lang="en-US" sz="1400" b="1" dirty="0">
                <a:solidFill>
                  <a:schemeClr val="bg1"/>
                </a:solidFill>
              </a:rPr>
              <a:t>the following: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Dual Bus Genius networks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Redundant CPUs with Genius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Specialty GEIP modules – i.e. PCMs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Third Party VME modules -  i.e. Delta Tau motion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Embedded Single Board Computers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GE Drives DLAN modules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Series Six I/O Gateway modules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IC697MDL254,753 or 740 modules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</a:rPr>
              <a:t>48VDC power supplies   PWR748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90" y="637684"/>
            <a:ext cx="1290704" cy="949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725546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97" y="878740"/>
            <a:ext cx="37784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GEIP CCS Services launched in 2011</a:t>
            </a:r>
          </a:p>
          <a:p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Primary focus on vertical segments to promote GEIP products.</a:t>
            </a:r>
          </a:p>
          <a:p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Domain expertise on GEIP product solutions and implementation</a:t>
            </a: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Modernization</a:t>
            </a:r>
            <a:r>
              <a:rPr lang="en-US" sz="1600" dirty="0"/>
              <a:t> </a:t>
            </a:r>
            <a:r>
              <a:rPr lang="en-US" sz="1600" dirty="0" smtClean="0"/>
              <a:t>segment geared to provide technical direction on migration, site audits, conversion services,  and project leadership.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GEIP looking to partner with solution providers and system integrators that add scale for GEIP product sales.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Special products and tools for modernization</a:t>
            </a:r>
          </a:p>
          <a:p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106" y="878740"/>
            <a:ext cx="3423961" cy="25679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104" y="3614395"/>
            <a:ext cx="3423961" cy="25679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6497" y="45110"/>
            <a:ext cx="297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CCS services</a:t>
            </a:r>
            <a:endParaRPr lang="en-US" sz="4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446" y="5381094"/>
            <a:ext cx="1437429" cy="1145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83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42900" y="103188"/>
            <a:ext cx="8459788" cy="998537"/>
          </a:xfrm>
        </p:spPr>
        <p:txBody>
          <a:bodyPr/>
          <a:lstStyle/>
          <a:p>
            <a:r>
              <a:rPr lang="en-US" dirty="0" smtClean="0"/>
              <a:t>GEIP training program</a:t>
            </a:r>
          </a:p>
        </p:txBody>
      </p:sp>
      <p:sp>
        <p:nvSpPr>
          <p:cNvPr id="6149" name="Text Box 3"/>
          <p:cNvSpPr txBox="1">
            <a:spLocks noChangeArrowheads="1"/>
          </p:cNvSpPr>
          <p:nvPr/>
        </p:nvSpPr>
        <p:spPr bwMode="auto">
          <a:xfrm>
            <a:off x="889538" y="806283"/>
            <a:ext cx="26205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algn="ctr"/>
            <a:r>
              <a:rPr lang="en-US" sz="2400" b="1" dirty="0">
                <a:solidFill>
                  <a:srgbClr val="1E4191"/>
                </a:solidFill>
              </a:rPr>
              <a:t>Training </a:t>
            </a:r>
            <a:r>
              <a:rPr lang="en-US" sz="2400" b="1" dirty="0" smtClean="0">
                <a:solidFill>
                  <a:srgbClr val="1E4191"/>
                </a:solidFill>
              </a:rPr>
              <a:t>focus </a:t>
            </a:r>
            <a:endParaRPr lang="en-US" sz="2400" b="1" dirty="0">
              <a:solidFill>
                <a:srgbClr val="1E4191"/>
              </a:solidFill>
            </a:endParaRPr>
          </a:p>
        </p:txBody>
      </p:sp>
      <p:sp>
        <p:nvSpPr>
          <p:cNvPr id="6150" name="Line 5"/>
          <p:cNvSpPr>
            <a:spLocks noChangeShapeType="1"/>
          </p:cNvSpPr>
          <p:nvPr/>
        </p:nvSpPr>
        <p:spPr bwMode="auto">
          <a:xfrm>
            <a:off x="4686015" y="867838"/>
            <a:ext cx="0" cy="5656787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solidFill>
                <a:srgbClr val="1E4191"/>
              </a:solidFill>
            </a:endParaRPr>
          </a:p>
        </p:txBody>
      </p:sp>
      <p:sp>
        <p:nvSpPr>
          <p:cNvPr id="6152" name="Text Box 12"/>
          <p:cNvSpPr txBox="1">
            <a:spLocks noChangeArrowheads="1"/>
          </p:cNvSpPr>
          <p:nvPr/>
        </p:nvSpPr>
        <p:spPr bwMode="auto">
          <a:xfrm>
            <a:off x="1000588" y="3818583"/>
            <a:ext cx="23984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algn="ctr"/>
            <a:r>
              <a:rPr lang="en-US" sz="2400" b="1" dirty="0" smtClean="0">
                <a:solidFill>
                  <a:srgbClr val="1E4191"/>
                </a:solidFill>
              </a:rPr>
              <a:t>Global delivery</a:t>
            </a:r>
            <a:endParaRPr lang="en-US" sz="2400" dirty="0">
              <a:solidFill>
                <a:srgbClr val="1E4191"/>
              </a:solidFill>
            </a:endParaRPr>
          </a:p>
        </p:txBody>
      </p:sp>
      <p:sp>
        <p:nvSpPr>
          <p:cNvPr id="6155" name="Text Box 24"/>
          <p:cNvSpPr txBox="1">
            <a:spLocks noChangeArrowheads="1"/>
          </p:cNvSpPr>
          <p:nvPr/>
        </p:nvSpPr>
        <p:spPr bwMode="auto">
          <a:xfrm>
            <a:off x="1461449" y="4490762"/>
            <a:ext cx="3557941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4025" indent="-223838"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marL="515937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1E4191"/>
                </a:solidFill>
              </a:rPr>
              <a:t>Audience = </a:t>
            </a:r>
          </a:p>
          <a:p>
            <a:pPr marL="230187" indent="0">
              <a:spcBef>
                <a:spcPts val="0"/>
              </a:spcBef>
            </a:pPr>
            <a:r>
              <a:rPr lang="en-US" sz="1600" dirty="0" smtClean="0">
                <a:solidFill>
                  <a:srgbClr val="1E4191"/>
                </a:solidFill>
              </a:rPr>
              <a:t>      GEIP, Partners, &amp; End Users</a:t>
            </a:r>
            <a:endParaRPr lang="en-US" sz="800" dirty="0" smtClean="0">
              <a:solidFill>
                <a:srgbClr val="1E4191"/>
              </a:solidFill>
            </a:endParaRPr>
          </a:p>
          <a:p>
            <a:pPr marL="515937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1E4191"/>
                </a:solidFill>
              </a:rPr>
              <a:t>Online</a:t>
            </a:r>
            <a:endParaRPr lang="en-US" sz="1600" dirty="0">
              <a:solidFill>
                <a:srgbClr val="1E4191"/>
              </a:solidFill>
            </a:endParaRPr>
          </a:p>
          <a:p>
            <a:pPr marL="515937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en-US" sz="1600" dirty="0">
                <a:solidFill>
                  <a:srgbClr val="1E4191"/>
                </a:solidFill>
              </a:rPr>
              <a:t>Instructor-Led Distance Learning </a:t>
            </a:r>
          </a:p>
          <a:p>
            <a:pPr marL="515937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en-US" sz="1600" dirty="0">
                <a:solidFill>
                  <a:srgbClr val="1E4191"/>
                </a:solidFill>
              </a:rPr>
              <a:t>Blended Classroom</a:t>
            </a:r>
          </a:p>
          <a:p>
            <a:pPr marL="515937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en-US" sz="1600" dirty="0">
                <a:solidFill>
                  <a:srgbClr val="1E4191"/>
                </a:solidFill>
              </a:rPr>
              <a:t>4 Languages</a:t>
            </a:r>
          </a:p>
        </p:txBody>
      </p:sp>
      <p:graphicFrame>
        <p:nvGraphicFramePr>
          <p:cNvPr id="615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463637"/>
              </p:ext>
            </p:extLst>
          </p:nvPr>
        </p:nvGraphicFramePr>
        <p:xfrm>
          <a:off x="305358" y="1363663"/>
          <a:ext cx="668338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4" name="Bitmap Image" r:id="rId4" imgW="1257476" imgH="1181265" progId="Paint.Picture">
                  <p:embed/>
                </p:oleObj>
              </mc:Choice>
              <mc:Fallback>
                <p:oleObj name="Bitmap Image" r:id="rId4" imgW="1257476" imgH="118126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358" y="1363663"/>
                        <a:ext cx="668338" cy="62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988140"/>
              </p:ext>
            </p:extLst>
          </p:nvPr>
        </p:nvGraphicFramePr>
        <p:xfrm>
          <a:off x="981633" y="1349375"/>
          <a:ext cx="668338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5" name="Bitmap Image" r:id="rId6" imgW="1257476" imgH="1171429" progId="Paint.Picture">
                  <p:embed/>
                </p:oleObj>
              </mc:Choice>
              <mc:Fallback>
                <p:oleObj name="Bitmap Image" r:id="rId6" imgW="1257476" imgH="117142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1633" y="1349375"/>
                        <a:ext cx="668338" cy="64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8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160583"/>
              </p:ext>
            </p:extLst>
          </p:nvPr>
        </p:nvGraphicFramePr>
        <p:xfrm>
          <a:off x="305358" y="1990725"/>
          <a:ext cx="6731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6" name="Bitmap Image" r:id="rId8" imgW="1267002" imgH="1200318" progId="Paint.Picture">
                  <p:embed/>
                </p:oleObj>
              </mc:Choice>
              <mc:Fallback>
                <p:oleObj name="Bitmap Image" r:id="rId8" imgW="1267002" imgH="120031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358" y="1990725"/>
                        <a:ext cx="673100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588307"/>
              </p:ext>
            </p:extLst>
          </p:nvPr>
        </p:nvGraphicFramePr>
        <p:xfrm>
          <a:off x="967346" y="2000250"/>
          <a:ext cx="693737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7" name="Bitmap Image" r:id="rId10" imgW="1305107" imgH="1190476" progId="Paint.Picture">
                  <p:embed/>
                </p:oleObj>
              </mc:Choice>
              <mc:Fallback>
                <p:oleObj name="Bitmap Image" r:id="rId10" imgW="1305107" imgH="119047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7346" y="2000250"/>
                        <a:ext cx="693737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0" name="Text Box 19"/>
          <p:cNvSpPr txBox="1">
            <a:spLocks noChangeArrowheads="1"/>
          </p:cNvSpPr>
          <p:nvPr/>
        </p:nvSpPr>
        <p:spPr bwMode="auto">
          <a:xfrm>
            <a:off x="1426133" y="1335088"/>
            <a:ext cx="2923433" cy="69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38138" indent="-107950"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marL="515938" indent="-285750">
              <a:buFont typeface="Arial" pitchFamily="34" charset="0"/>
              <a:buChar char="•"/>
            </a:pPr>
            <a:r>
              <a:rPr lang="en-US" sz="1600" dirty="0">
                <a:solidFill>
                  <a:srgbClr val="1E4191"/>
                </a:solidFill>
              </a:rPr>
              <a:t>Product s</a:t>
            </a:r>
            <a:r>
              <a:rPr lang="en-US" sz="1600" dirty="0" smtClean="0">
                <a:solidFill>
                  <a:srgbClr val="1E4191"/>
                </a:solidFill>
              </a:rPr>
              <a:t>olutions</a:t>
            </a:r>
          </a:p>
          <a:p>
            <a:pPr marL="515938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1E4191"/>
                </a:solidFill>
              </a:rPr>
              <a:t>Employee and channel sales training</a:t>
            </a:r>
            <a:endParaRPr lang="en-US" sz="800" dirty="0">
              <a:solidFill>
                <a:srgbClr val="1E4191"/>
              </a:solidFill>
            </a:endParaRPr>
          </a:p>
          <a:p>
            <a:pPr marL="515938" indent="-285750">
              <a:buFont typeface="Arial" pitchFamily="34" charset="0"/>
              <a:buChar char="•"/>
            </a:pPr>
            <a:r>
              <a:rPr lang="en-US" sz="1600" dirty="0">
                <a:solidFill>
                  <a:srgbClr val="1E4191"/>
                </a:solidFill>
              </a:rPr>
              <a:t>Customer Product Training</a:t>
            </a:r>
          </a:p>
        </p:txBody>
      </p:sp>
      <p:graphicFrame>
        <p:nvGraphicFramePr>
          <p:cNvPr id="6161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808721"/>
              </p:ext>
            </p:extLst>
          </p:nvPr>
        </p:nvGraphicFramePr>
        <p:xfrm>
          <a:off x="324408" y="2778125"/>
          <a:ext cx="4270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8" name="Bitmap Image" r:id="rId12" imgW="923810" imgH="876190" progId="Paint.Picture">
                  <p:embed/>
                </p:oleObj>
              </mc:Choice>
              <mc:Fallback>
                <p:oleObj name="Bitmap Image" r:id="rId12" imgW="923810" imgH="87619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408" y="2778125"/>
                        <a:ext cx="427038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770439"/>
              </p:ext>
            </p:extLst>
          </p:nvPr>
        </p:nvGraphicFramePr>
        <p:xfrm>
          <a:off x="792721" y="3211513"/>
          <a:ext cx="4143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9" name="Bitmap Image" r:id="rId14" imgW="781159" imgH="914286" progId="Paint.Picture">
                  <p:embed/>
                </p:oleObj>
              </mc:Choice>
              <mc:Fallback>
                <p:oleObj name="Bitmap Image" r:id="rId14" imgW="781159" imgH="91428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721" y="3211513"/>
                        <a:ext cx="41433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4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59944"/>
              </p:ext>
            </p:extLst>
          </p:nvPr>
        </p:nvGraphicFramePr>
        <p:xfrm>
          <a:off x="1227696" y="2778125"/>
          <a:ext cx="423862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0" name="Bitmap Image" r:id="rId16" imgW="895238" imgH="885949" progId="Paint.Picture">
                  <p:embed/>
                </p:oleObj>
              </mc:Choice>
              <mc:Fallback>
                <p:oleObj name="Bitmap Image" r:id="rId16" imgW="895238" imgH="88594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7696" y="2778125"/>
                        <a:ext cx="423862" cy="398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5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06725"/>
              </p:ext>
            </p:extLst>
          </p:nvPr>
        </p:nvGraphicFramePr>
        <p:xfrm>
          <a:off x="324408" y="3189288"/>
          <a:ext cx="4127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1" name="Bitmap Image" r:id="rId18" imgW="942857" imgH="923810" progId="Paint.Picture">
                  <p:embed/>
                </p:oleObj>
              </mc:Choice>
              <mc:Fallback>
                <p:oleObj name="Bitmap Image" r:id="rId18" imgW="942857" imgH="92381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408" y="3189288"/>
                        <a:ext cx="412750" cy="401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322651"/>
              </p:ext>
            </p:extLst>
          </p:nvPr>
        </p:nvGraphicFramePr>
        <p:xfrm>
          <a:off x="776588" y="2768600"/>
          <a:ext cx="4143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2" name="Bitmap Image" r:id="rId20" imgW="990738" imgH="1009791" progId="Paint.Picture">
                  <p:embed/>
                </p:oleObj>
              </mc:Choice>
              <mc:Fallback>
                <p:oleObj name="Bitmap Image" r:id="rId20" imgW="990738" imgH="100979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588" y="2768600"/>
                        <a:ext cx="414337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7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063572"/>
              </p:ext>
            </p:extLst>
          </p:nvPr>
        </p:nvGraphicFramePr>
        <p:xfrm>
          <a:off x="1216583" y="3187700"/>
          <a:ext cx="42862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3" name="Bitmap Image" r:id="rId22" imgW="866896" imgH="914286" progId="Paint.Picture">
                  <p:embed/>
                </p:oleObj>
              </mc:Choice>
              <mc:Fallback>
                <p:oleObj name="Bitmap Image" r:id="rId22" imgW="866896" imgH="91428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6583" y="3187700"/>
                        <a:ext cx="42862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8" name="Text Box 19"/>
          <p:cNvSpPr txBox="1">
            <a:spLocks noChangeArrowheads="1"/>
          </p:cNvSpPr>
          <p:nvPr/>
        </p:nvSpPr>
        <p:spPr bwMode="auto">
          <a:xfrm>
            <a:off x="1421371" y="2836863"/>
            <a:ext cx="288057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38138" indent="-107950"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marL="515938" indent="-285750">
              <a:buFont typeface="Arial" pitchFamily="34" charset="0"/>
              <a:buChar char="•"/>
            </a:pPr>
            <a:r>
              <a:rPr lang="en-US" sz="1600" dirty="0">
                <a:solidFill>
                  <a:srgbClr val="1E4191"/>
                </a:solidFill>
              </a:rPr>
              <a:t>Vertical Industries</a:t>
            </a:r>
          </a:p>
        </p:txBody>
      </p:sp>
      <p:grpSp>
        <p:nvGrpSpPr>
          <p:cNvPr id="6174" name="Group 77"/>
          <p:cNvGrpSpPr>
            <a:grpSpLocks/>
          </p:cNvGrpSpPr>
          <p:nvPr/>
        </p:nvGrpSpPr>
        <p:grpSpPr bwMode="auto">
          <a:xfrm>
            <a:off x="67750" y="4354856"/>
            <a:ext cx="1531938" cy="1417637"/>
            <a:chOff x="3379" y="1092"/>
            <a:chExt cx="2019" cy="2032"/>
          </a:xfrm>
        </p:grpSpPr>
        <p:pic>
          <p:nvPicPr>
            <p:cNvPr id="6185" name="Picture 78" descr="Instructor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412"/>
            <a:stretch>
              <a:fillRect/>
            </a:stretch>
          </p:blipFill>
          <p:spPr bwMode="auto">
            <a:xfrm>
              <a:off x="3930" y="2233"/>
              <a:ext cx="1327" cy="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86" name="Group 79"/>
            <p:cNvGrpSpPr>
              <a:grpSpLocks/>
            </p:cNvGrpSpPr>
            <p:nvPr/>
          </p:nvGrpSpPr>
          <p:grpSpPr bwMode="auto">
            <a:xfrm>
              <a:off x="3379" y="1092"/>
              <a:ext cx="2019" cy="1071"/>
              <a:chOff x="2688" y="1098"/>
              <a:chExt cx="2900" cy="1848"/>
            </a:xfrm>
          </p:grpSpPr>
          <p:pic>
            <p:nvPicPr>
              <p:cNvPr id="6189" name="Picture 80" descr="Distance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88" y="1098"/>
                <a:ext cx="2900" cy="16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90" name="Line 81"/>
              <p:cNvSpPr>
                <a:spLocks noChangeShapeType="1"/>
              </p:cNvSpPr>
              <p:nvPr/>
            </p:nvSpPr>
            <p:spPr bwMode="auto">
              <a:xfrm>
                <a:off x="3888" y="1884"/>
                <a:ext cx="360" cy="846"/>
              </a:xfrm>
              <a:prstGeom prst="line">
                <a:avLst/>
              </a:prstGeom>
              <a:noFill/>
              <a:ln w="38100">
                <a:solidFill>
                  <a:srgbClr val="3573B9"/>
                </a:solidFill>
                <a:round/>
                <a:headEnd/>
                <a:tailEnd type="arrow" w="lg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en-US" dirty="0">
                  <a:solidFill>
                    <a:srgbClr val="1E4191"/>
                  </a:solidFill>
                </a:endParaRPr>
              </a:p>
            </p:txBody>
          </p:sp>
          <p:sp>
            <p:nvSpPr>
              <p:cNvPr id="6191" name="Line 82"/>
              <p:cNvSpPr>
                <a:spLocks noChangeShapeType="1"/>
              </p:cNvSpPr>
              <p:nvPr/>
            </p:nvSpPr>
            <p:spPr bwMode="auto">
              <a:xfrm flipH="1">
                <a:off x="4542" y="1866"/>
                <a:ext cx="78" cy="864"/>
              </a:xfrm>
              <a:prstGeom prst="line">
                <a:avLst/>
              </a:prstGeom>
              <a:noFill/>
              <a:ln w="38100">
                <a:solidFill>
                  <a:srgbClr val="3573B9"/>
                </a:solidFill>
                <a:round/>
                <a:headEnd/>
                <a:tailEnd type="arrow" w="lg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en-US" dirty="0">
                  <a:solidFill>
                    <a:srgbClr val="1E4191"/>
                  </a:solidFill>
                </a:endParaRPr>
              </a:p>
            </p:txBody>
          </p:sp>
          <p:sp>
            <p:nvSpPr>
              <p:cNvPr id="6192" name="Line 83"/>
              <p:cNvSpPr>
                <a:spLocks noChangeShapeType="1"/>
              </p:cNvSpPr>
              <p:nvPr/>
            </p:nvSpPr>
            <p:spPr bwMode="auto">
              <a:xfrm flipH="1">
                <a:off x="4812" y="2226"/>
                <a:ext cx="462" cy="720"/>
              </a:xfrm>
              <a:prstGeom prst="line">
                <a:avLst/>
              </a:prstGeom>
              <a:noFill/>
              <a:ln w="38100">
                <a:solidFill>
                  <a:srgbClr val="3573B9"/>
                </a:solidFill>
                <a:round/>
                <a:headEnd/>
                <a:tailEnd type="arrow" w="lg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en-US" dirty="0">
                  <a:solidFill>
                    <a:srgbClr val="1E4191"/>
                  </a:solidFill>
                </a:endParaRPr>
              </a:p>
            </p:txBody>
          </p:sp>
          <p:sp>
            <p:nvSpPr>
              <p:cNvPr id="6193" name="Line 84"/>
              <p:cNvSpPr>
                <a:spLocks noChangeShapeType="1"/>
              </p:cNvSpPr>
              <p:nvPr/>
            </p:nvSpPr>
            <p:spPr bwMode="auto">
              <a:xfrm>
                <a:off x="3300" y="2172"/>
                <a:ext cx="672" cy="762"/>
              </a:xfrm>
              <a:prstGeom prst="line">
                <a:avLst/>
              </a:prstGeom>
              <a:noFill/>
              <a:ln w="38100">
                <a:solidFill>
                  <a:srgbClr val="3573B9"/>
                </a:solidFill>
                <a:round/>
                <a:headEnd/>
                <a:tailEnd type="arrow" w="lg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en-US" dirty="0">
                  <a:solidFill>
                    <a:srgbClr val="1E4191"/>
                  </a:solidFill>
                </a:endParaRPr>
              </a:p>
            </p:txBody>
          </p:sp>
        </p:grpSp>
        <p:pic>
          <p:nvPicPr>
            <p:cNvPr id="6187" name="Picture 85" descr="j0431640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5" y="2215"/>
              <a:ext cx="809" cy="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8" name="Picture 86" descr="j0434901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8" y="1250"/>
              <a:ext cx="50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75" name="Group 87"/>
          <p:cNvGrpSpPr>
            <a:grpSpLocks/>
          </p:cNvGrpSpPr>
          <p:nvPr/>
        </p:nvGrpSpPr>
        <p:grpSpPr bwMode="auto">
          <a:xfrm>
            <a:off x="156020" y="6007446"/>
            <a:ext cx="1471613" cy="433388"/>
            <a:chOff x="2514" y="2622"/>
            <a:chExt cx="927" cy="273"/>
          </a:xfrm>
        </p:grpSpPr>
        <p:graphicFrame>
          <p:nvGraphicFramePr>
            <p:cNvPr id="6181" name="Object 88"/>
            <p:cNvGraphicFramePr>
              <a:graphicFrameLocks noChangeAspect="1"/>
            </p:cNvGraphicFramePr>
            <p:nvPr/>
          </p:nvGraphicFramePr>
          <p:xfrm>
            <a:off x="2514" y="2622"/>
            <a:ext cx="442" cy="1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94" name="Bitmap Image" r:id="rId28" imgW="847843" imgH="247685" progId="Paint.Picture">
                    <p:embed/>
                  </p:oleObj>
                </mc:Choice>
                <mc:Fallback>
                  <p:oleObj name="Bitmap Image" r:id="rId28" imgW="847843" imgH="247685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14" y="2622"/>
                          <a:ext cx="442" cy="1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82" name="Object 89"/>
            <p:cNvGraphicFramePr>
              <a:graphicFrameLocks noChangeAspect="1"/>
            </p:cNvGraphicFramePr>
            <p:nvPr/>
          </p:nvGraphicFramePr>
          <p:xfrm>
            <a:off x="2519" y="2767"/>
            <a:ext cx="436" cy="1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95" name="Bitmap Image" r:id="rId30" imgW="590476" imgH="257007" progId="Paint.Picture">
                    <p:embed/>
                  </p:oleObj>
                </mc:Choice>
                <mc:Fallback>
                  <p:oleObj name="Bitmap Image" r:id="rId30" imgW="590476" imgH="257007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19" y="2767"/>
                          <a:ext cx="436" cy="1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83" name="Object 90"/>
            <p:cNvGraphicFramePr>
              <a:graphicFrameLocks noChangeAspect="1"/>
            </p:cNvGraphicFramePr>
            <p:nvPr/>
          </p:nvGraphicFramePr>
          <p:xfrm>
            <a:off x="2976" y="2768"/>
            <a:ext cx="378" cy="1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96" name="Bitmap Image" r:id="rId32" imgW="600159" imgH="257007" progId="Paint.Picture">
                    <p:embed/>
                  </p:oleObj>
                </mc:Choice>
                <mc:Fallback>
                  <p:oleObj name="Bitmap Image" r:id="rId32" imgW="600159" imgH="257007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76" y="2768"/>
                          <a:ext cx="378" cy="1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84" name="Object 91"/>
            <p:cNvGraphicFramePr>
              <a:graphicFrameLocks noChangeAspect="1"/>
            </p:cNvGraphicFramePr>
            <p:nvPr/>
          </p:nvGraphicFramePr>
          <p:xfrm>
            <a:off x="2971" y="2623"/>
            <a:ext cx="470" cy="1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97" name="Bitmap Image" r:id="rId34" imgW="809738" imgH="257007" progId="Paint.Picture">
                    <p:embed/>
                  </p:oleObj>
                </mc:Choice>
                <mc:Fallback>
                  <p:oleObj name="Bitmap Image" r:id="rId34" imgW="809738" imgH="257007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71" y="2623"/>
                          <a:ext cx="470" cy="1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178" name="Text Box 19"/>
          <p:cNvSpPr txBox="1">
            <a:spLocks noChangeArrowheads="1"/>
          </p:cNvSpPr>
          <p:nvPr/>
        </p:nvSpPr>
        <p:spPr bwMode="auto">
          <a:xfrm>
            <a:off x="1411288" y="5359400"/>
            <a:ext cx="306070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28600" indent="-173038"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endParaRPr lang="en-US" sz="1000" dirty="0">
              <a:solidFill>
                <a:srgbClr val="1E4191"/>
              </a:solidFill>
            </a:endParaRPr>
          </a:p>
        </p:txBody>
      </p:sp>
      <p:pic>
        <p:nvPicPr>
          <p:cNvPr id="91" name="Picture 3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829" y="1179810"/>
            <a:ext cx="2473857" cy="202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" name="Picture 2"/>
          <p:cNvPicPr>
            <a:picLocks noChangeAspect="1" noChangeArrowheads="1"/>
          </p:cNvPicPr>
          <p:nvPr/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" t="55072" r="5152" b="6821"/>
          <a:stretch/>
        </p:blipFill>
        <p:spPr bwMode="auto">
          <a:xfrm>
            <a:off x="4914027" y="4056456"/>
            <a:ext cx="3818662" cy="2160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3" name="Rectangle 8"/>
          <p:cNvSpPr>
            <a:spLocks noChangeArrowheads="1"/>
          </p:cNvSpPr>
          <p:nvPr/>
        </p:nvSpPr>
        <p:spPr bwMode="auto">
          <a:xfrm>
            <a:off x="5019390" y="772588"/>
            <a:ext cx="362310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CA" sz="2000" dirty="0" smtClean="0"/>
              <a:t>www.ge-ip-learning.com/sales</a:t>
            </a:r>
            <a:endParaRPr lang="en-CA" sz="2000" dirty="0"/>
          </a:p>
        </p:txBody>
      </p:sp>
      <p:sp>
        <p:nvSpPr>
          <p:cNvPr id="94" name="Rectangle 93"/>
          <p:cNvSpPr/>
          <p:nvPr/>
        </p:nvSpPr>
        <p:spPr>
          <a:xfrm>
            <a:off x="4914026" y="6044625"/>
            <a:ext cx="40579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www.ge-ip-learning.com/lms/course /</a:t>
            </a:r>
            <a:r>
              <a:rPr lang="en-US" sz="1600" dirty="0" err="1" smtClean="0"/>
              <a:t>view.php?id</a:t>
            </a:r>
            <a:r>
              <a:rPr lang="en-US" sz="1600" dirty="0" smtClean="0"/>
              <a:t>=14919</a:t>
            </a:r>
            <a:endParaRPr lang="en-US" sz="1600" dirty="0"/>
          </a:p>
        </p:txBody>
      </p:sp>
      <p:sp>
        <p:nvSpPr>
          <p:cNvPr id="95" name="Text Box 3"/>
          <p:cNvSpPr txBox="1">
            <a:spLocks noChangeArrowheads="1"/>
          </p:cNvSpPr>
          <p:nvPr/>
        </p:nvSpPr>
        <p:spPr bwMode="auto">
          <a:xfrm>
            <a:off x="4751229" y="3235689"/>
            <a:ext cx="410702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 algn="ctr"/>
            <a:r>
              <a:rPr lang="en-US" sz="2400" b="1" dirty="0" smtClean="0">
                <a:solidFill>
                  <a:srgbClr val="1E4191"/>
                </a:solidFill>
              </a:rPr>
              <a:t>Modernization </a:t>
            </a:r>
          </a:p>
          <a:p>
            <a:pPr algn="ctr"/>
            <a:r>
              <a:rPr lang="en-US" sz="2400" b="1" dirty="0" smtClean="0">
                <a:solidFill>
                  <a:srgbClr val="1E4191"/>
                </a:solidFill>
              </a:rPr>
              <a:t>Commercial Training</a:t>
            </a:r>
            <a:endParaRPr lang="en-US" sz="2400" b="1" dirty="0">
              <a:solidFill>
                <a:srgbClr val="1E41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53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5407" y="235923"/>
            <a:ext cx="8459788" cy="998537"/>
          </a:xfrm>
          <a:noFill/>
        </p:spPr>
        <p:txBody>
          <a:bodyPr/>
          <a:lstStyle/>
          <a:p>
            <a:r>
              <a:rPr lang="en-CA" dirty="0" smtClean="0">
                <a:latin typeface="GE Inspira Pitch" pitchFamily="34" charset="0"/>
              </a:rPr>
              <a:t>GEIP Support</a:t>
            </a: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5029200" y="3457575"/>
            <a:ext cx="3162300" cy="876300"/>
          </a:xfrm>
          <a:prstGeom prst="wedgeRectCallout">
            <a:avLst>
              <a:gd name="adj1" fmla="val 33986"/>
              <a:gd name="adj2" fmla="val 12101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690563" indent="-454025" algn="ctr" eaLnBrk="1" hangingPunct="1">
              <a:lnSpc>
                <a:spcPct val="90000"/>
              </a:lnSpc>
              <a:spcBef>
                <a:spcPct val="30000"/>
              </a:spcBef>
              <a:buClr>
                <a:srgbClr val="1E4191"/>
              </a:buClr>
              <a:buFont typeface="GE Inspira" pitchFamily="34" charset="0"/>
              <a:buNone/>
              <a:tabLst>
                <a:tab pos="1087438" algn="l"/>
              </a:tabLs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0" y="4010025"/>
            <a:ext cx="1466850" cy="1247775"/>
          </a:xfrm>
          <a:prstGeom prst="wedgeRectCallout">
            <a:avLst>
              <a:gd name="adj1" fmla="val 6278"/>
              <a:gd name="adj2" fmla="val 132569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690563" indent="-454025" algn="ctr" eaLnBrk="1" hangingPunct="1">
              <a:lnSpc>
                <a:spcPct val="90000"/>
              </a:lnSpc>
              <a:spcBef>
                <a:spcPct val="30000"/>
              </a:spcBef>
              <a:buClr>
                <a:srgbClr val="1E4191"/>
              </a:buClr>
              <a:buFont typeface="GE Inspira" pitchFamily="34" charset="0"/>
              <a:buNone/>
              <a:tabLst>
                <a:tab pos="1087438" algn="l"/>
              </a:tabLs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222" name="Rectangle 8"/>
          <p:cNvSpPr>
            <a:spLocks noChangeArrowheads="1"/>
          </p:cNvSpPr>
          <p:nvPr/>
        </p:nvSpPr>
        <p:spPr bwMode="auto">
          <a:xfrm>
            <a:off x="167558" y="842221"/>
            <a:ext cx="395967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CA" sz="2000" dirty="0">
                <a:solidFill>
                  <a:srgbClr val="18367B"/>
                </a:solidFill>
              </a:rPr>
              <a:t>http://support.ge-ip.com/support</a:t>
            </a:r>
            <a:r>
              <a:rPr lang="en-CA" sz="2000" dirty="0" smtClean="0">
                <a:solidFill>
                  <a:srgbClr val="1E4191"/>
                </a:solidFill>
              </a:rPr>
              <a:t> </a:t>
            </a:r>
            <a:endParaRPr lang="en-CA" sz="2000" dirty="0">
              <a:solidFill>
                <a:srgbClr val="1E419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32" y="1408555"/>
            <a:ext cx="4381618" cy="3225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6725" y="5146076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Firmware, SIMs, Drivers, Service Packs, Developer downloads, etc.</a:t>
            </a:r>
            <a:endParaRPr lang="en-US" sz="18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765" y="1807173"/>
            <a:ext cx="2567170" cy="2202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689082" y="735192"/>
            <a:ext cx="46835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http://support.ge-ip.com/support/index?page=kbchannel&amp;id=KB13101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58942" y="257444"/>
            <a:ext cx="27440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PACS Analyzer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734288" y="5884740"/>
            <a:ext cx="6930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http://www.ge-ip.com/upgrade-now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34288" y="5257800"/>
            <a:ext cx="5362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GEIP Modernization Solutions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276850" y="1085389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One-step Diagnostic tool to evaluate controllers</a:t>
            </a:r>
            <a:endParaRPr lang="en-US" sz="1800" dirty="0"/>
          </a:p>
        </p:txBody>
      </p:sp>
      <p:cxnSp>
        <p:nvCxnSpPr>
          <p:cNvPr id="9" name="Straight Arrow Connector 8"/>
          <p:cNvCxnSpPr>
            <a:stCxn id="2" idx="0"/>
          </p:cNvCxnSpPr>
          <p:nvPr/>
        </p:nvCxnSpPr>
        <p:spPr bwMode="auto">
          <a:xfrm flipV="1">
            <a:off x="1800225" y="3457575"/>
            <a:ext cx="1200150" cy="1688501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14328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963" y="2114550"/>
            <a:ext cx="5024437" cy="1578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22660" y="1067201"/>
            <a:ext cx="4541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Questions?</a:t>
            </a:r>
            <a:endParaRPr 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939039" y="4957121"/>
            <a:ext cx="73087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hlinkClick r:id="rId3"/>
              </a:rPr>
              <a:t>c</a:t>
            </a:r>
            <a:r>
              <a:rPr lang="en-US" sz="4400" dirty="0" smtClean="0">
                <a:hlinkClick r:id="rId3"/>
              </a:rPr>
              <a:t>cs.modernization@ge.com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826416" y="4372346"/>
            <a:ext cx="5534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GEIP Modernization contact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57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08235" y="4975155"/>
            <a:ext cx="1466086" cy="1068582"/>
          </a:xfrm>
          <a:prstGeom prst="roundRect">
            <a:avLst>
              <a:gd name="adj" fmla="val 8594"/>
            </a:avLst>
          </a:prstGeom>
          <a:solidFill>
            <a:schemeClr val="accent1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ex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1955" y="3487679"/>
            <a:ext cx="764212" cy="604092"/>
          </a:xfrm>
          <a:prstGeom prst="rect">
            <a:avLst/>
          </a:prstGeom>
          <a:ln w="6350"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252"/>
          <a:stretch/>
        </p:blipFill>
        <p:spPr>
          <a:xfrm>
            <a:off x="5416722" y="3665966"/>
            <a:ext cx="765668" cy="602636"/>
          </a:xfrm>
          <a:prstGeom prst="roundRect">
            <a:avLst>
              <a:gd name="adj" fmla="val 8594"/>
            </a:avLst>
          </a:prstGeom>
          <a:solidFill>
            <a:schemeClr val="accent1"/>
          </a:solidFill>
          <a:ln>
            <a:noFill/>
          </a:ln>
          <a:effectLst/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2272" y="3764420"/>
            <a:ext cx="589417" cy="602636"/>
          </a:xfrm>
          <a:prstGeom prst="roundRect">
            <a:avLst>
              <a:gd name="adj" fmla="val 8594"/>
            </a:avLst>
          </a:prstGeom>
          <a:solidFill>
            <a:schemeClr val="accent1"/>
          </a:solidFill>
          <a:ln>
            <a:noFill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18"/>
          <a:stretch/>
        </p:blipFill>
        <p:spPr>
          <a:xfrm>
            <a:off x="4905250" y="3862874"/>
            <a:ext cx="641731" cy="602636"/>
          </a:xfrm>
          <a:prstGeom prst="roundRect">
            <a:avLst>
              <a:gd name="adj" fmla="val 8594"/>
            </a:avLst>
          </a:prstGeom>
          <a:solidFill>
            <a:schemeClr val="accent1"/>
          </a:solidFill>
          <a:ln>
            <a:noFill/>
          </a:ln>
          <a:effectLst/>
        </p:spPr>
      </p:pic>
      <p:pic>
        <p:nvPicPr>
          <p:cNvPr id="7" name="Picture 2" descr="D:\Documents and Settings\501917555\Local Settings\Temporary Internet Files\Content.IE5\DUSOLD05\MP910221039[1]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097"/>
          <a:stretch/>
        </p:blipFill>
        <p:spPr bwMode="auto">
          <a:xfrm>
            <a:off x="557417" y="2887148"/>
            <a:ext cx="3593366" cy="3161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8" name="Picture 6" descr="D:\Documents and Settings\501917555\Local Settings\Temporary Internet Files\Content.IE5\DUSOLD05\MP900406924[1]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568"/>
          <a:stretch/>
        </p:blipFill>
        <p:spPr bwMode="auto">
          <a:xfrm>
            <a:off x="557417" y="2429983"/>
            <a:ext cx="3593368" cy="3618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9" name="Title 3"/>
          <p:cNvSpPr txBox="1">
            <a:spLocks/>
          </p:cNvSpPr>
          <p:nvPr/>
        </p:nvSpPr>
        <p:spPr>
          <a:xfrm>
            <a:off x="342900" y="280988"/>
            <a:ext cx="8459788" cy="998537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1E4191"/>
                </a:solidFill>
                <a:latin typeface="GE Inspira Pitch" pitchFamily="34" charset="0"/>
              </a:defRPr>
            </a:lvl9pPr>
          </a:lstStyle>
          <a:p>
            <a:r>
              <a:rPr lang="en-US" dirty="0" smtClean="0">
                <a:latin typeface="GE Inspira Pitch"/>
                <a:cs typeface="GE Inspira Pitch"/>
              </a:rPr>
              <a:t>Control &amp; Communication Systems</a:t>
            </a:r>
            <a:endParaRPr lang="en-US" dirty="0">
              <a:latin typeface="GE Inspira Pitch"/>
              <a:cs typeface="GE Inspira Pitch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04997" y="1923471"/>
            <a:ext cx="1839897" cy="887142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r>
              <a:rPr lang="en-US" sz="1800" dirty="0" smtClean="0">
                <a:solidFill>
                  <a:srgbClr val="1E4191"/>
                </a:solidFill>
                <a:latin typeface="GE Inspira"/>
                <a:cs typeface="GE Inspira"/>
              </a:rPr>
              <a:t>High performance</a:t>
            </a:r>
            <a:br>
              <a:rPr lang="en-US" sz="1800" dirty="0" smtClean="0">
                <a:solidFill>
                  <a:srgbClr val="1E4191"/>
                </a:solidFill>
                <a:latin typeface="GE Inspira"/>
                <a:cs typeface="GE Inspira"/>
              </a:rPr>
            </a:br>
            <a:r>
              <a:rPr lang="en-US" sz="1800" dirty="0" smtClean="0">
                <a:solidFill>
                  <a:srgbClr val="1E4191"/>
                </a:solidFill>
                <a:latin typeface="GE Inspira"/>
                <a:cs typeface="GE Inspira"/>
              </a:rPr>
              <a:t>platforms</a:t>
            </a:r>
            <a:endParaRPr lang="en-US" sz="2000" dirty="0">
              <a:solidFill>
                <a:srgbClr val="1E4191"/>
              </a:solidFill>
              <a:latin typeface="GE Inspira"/>
              <a:cs typeface="GE Inspira"/>
              <a:sym typeface="Wingdings" pitchFamily="2" charset="2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604997" y="3325605"/>
            <a:ext cx="1825384" cy="121189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r>
              <a:rPr lang="en-US" sz="1800" dirty="0" smtClean="0">
                <a:solidFill>
                  <a:srgbClr val="1E4191"/>
                </a:solidFill>
                <a:latin typeface="GE Inspira"/>
                <a:cs typeface="GE Inspira"/>
              </a:rPr>
              <a:t>Engineered solutions for target segments</a:t>
            </a:r>
            <a:endParaRPr lang="en-US" dirty="0">
              <a:solidFill>
                <a:srgbClr val="1E4191"/>
              </a:solidFill>
              <a:latin typeface="GE Inspira"/>
              <a:cs typeface="GE Inspira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604997" y="5035102"/>
            <a:ext cx="1981795" cy="914386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r>
              <a:rPr lang="en-US" sz="1800" dirty="0" smtClean="0">
                <a:solidFill>
                  <a:srgbClr val="1E4191"/>
                </a:solidFill>
                <a:latin typeface="GE Inspira"/>
                <a:cs typeface="GE Inspira"/>
              </a:rPr>
              <a:t>Best-in-class customer lifecycle management</a:t>
            </a:r>
            <a:endParaRPr lang="en-US" sz="1800" dirty="0">
              <a:solidFill>
                <a:srgbClr val="1E4191"/>
              </a:solidFill>
              <a:latin typeface="GE Inspira"/>
              <a:cs typeface="GE Inspira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250" y="1858979"/>
            <a:ext cx="1469071" cy="1027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4480522" y="3372360"/>
            <a:ext cx="714658" cy="714658"/>
          </a:xfrm>
          <a:prstGeom prst="ellipse">
            <a:avLst/>
          </a:prstGeom>
          <a:solidFill>
            <a:schemeClr val="tx2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E Inspira"/>
                <a:cs typeface="GE Inspira"/>
              </a:rPr>
              <a:t>2</a:t>
            </a:r>
            <a:endParaRPr lang="en-US" sz="2800" dirty="0">
              <a:solidFill>
                <a:srgbClr val="FFFFFF"/>
              </a:solidFill>
              <a:latin typeface="GE Inspira"/>
              <a:cs typeface="GE Inspir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80522" y="4857650"/>
            <a:ext cx="714658" cy="714658"/>
          </a:xfrm>
          <a:prstGeom prst="ellipse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E Inspira"/>
                <a:cs typeface="GE Inspira"/>
              </a:rPr>
              <a:t>3</a:t>
            </a:r>
            <a:endParaRPr lang="en-US" sz="2800" dirty="0">
              <a:solidFill>
                <a:srgbClr val="FFFFFF"/>
              </a:solidFill>
              <a:latin typeface="GE Inspira"/>
              <a:cs typeface="GE Inspir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80521" y="1110748"/>
            <a:ext cx="4002867" cy="510778"/>
          </a:xfrm>
          <a:prstGeom prst="round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1E4191"/>
                </a:solidFill>
                <a:latin typeface="GE Inspira"/>
                <a:cs typeface="GE Inspira"/>
              </a:rPr>
              <a:t>How we deliver our promise</a:t>
            </a:r>
            <a:endParaRPr lang="en-US" sz="2400" b="1" dirty="0">
              <a:solidFill>
                <a:srgbClr val="1E4191"/>
              </a:solidFill>
              <a:latin typeface="GE Inspira"/>
              <a:cs typeface="GE Inspira"/>
            </a:endParaRPr>
          </a:p>
        </p:txBody>
      </p:sp>
      <p:sp>
        <p:nvSpPr>
          <p:cNvPr id="17" name="Rounded Rectangle 16"/>
          <p:cNvSpPr>
            <a:spLocks noChangeArrowheads="1"/>
          </p:cNvSpPr>
          <p:nvPr/>
        </p:nvSpPr>
        <p:spPr bwMode="auto">
          <a:xfrm>
            <a:off x="557417" y="1268513"/>
            <a:ext cx="3593367" cy="2769022"/>
          </a:xfrm>
          <a:prstGeom prst="roundRect">
            <a:avLst>
              <a:gd name="adj" fmla="val 7494"/>
            </a:avLst>
          </a:prstGeom>
          <a:gradFill>
            <a:gsLst>
              <a:gs pos="70000">
                <a:schemeClr val="tx1"/>
              </a:gs>
              <a:gs pos="100000">
                <a:schemeClr val="tx1">
                  <a:alpha val="62000"/>
                </a:schemeClr>
              </a:gs>
            </a:gsLst>
            <a:lin ang="5400000" scaled="0"/>
          </a:gra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E Inspira"/>
                <a:cs typeface="GE Inspira"/>
                <a:sym typeface="Wingdings" pitchFamily="2" charset="2"/>
              </a:rPr>
              <a:t>The best partner for innovative control solutions that deliver high performance</a:t>
            </a:r>
          </a:p>
        </p:txBody>
      </p:sp>
      <p:sp>
        <p:nvSpPr>
          <p:cNvPr id="18" name="TextBox 26"/>
          <p:cNvSpPr>
            <a:spLocks noChangeArrowheads="1"/>
          </p:cNvSpPr>
          <p:nvPr/>
        </p:nvSpPr>
        <p:spPr bwMode="auto">
          <a:xfrm>
            <a:off x="4476544" y="1771346"/>
            <a:ext cx="722376" cy="722376"/>
          </a:xfrm>
          <a:prstGeom prst="ellipse">
            <a:avLst/>
          </a:prstGeom>
          <a:solidFill>
            <a:srgbClr val="76B900"/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en-US" sz="2800" dirty="0">
                <a:solidFill>
                  <a:srgbClr val="FFFFFF"/>
                </a:solidFill>
                <a:latin typeface="GE Inspira"/>
                <a:cs typeface="GE Inspira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3125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Five keys to GE’s high performance platform advantage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770979" y="4795018"/>
            <a:ext cx="1824573" cy="990268"/>
          </a:xfrm>
        </p:spPr>
        <p:txBody>
          <a:bodyPr/>
          <a:lstStyle/>
          <a:p>
            <a:pPr marL="0" indent="0"/>
            <a:r>
              <a:rPr lang="en-US" sz="2000" dirty="0" smtClean="0">
                <a:latin typeface="GE Inspira"/>
                <a:cs typeface="GE Inspira"/>
              </a:rPr>
              <a:t>Full line of interoperable network I/O </a:t>
            </a:r>
          </a:p>
        </p:txBody>
      </p:sp>
      <p:sp>
        <p:nvSpPr>
          <p:cNvPr id="70" name="Content Placeholder 4"/>
          <p:cNvSpPr>
            <a:spLocks noGrp="1"/>
          </p:cNvSpPr>
          <p:nvPr>
            <p:ph sz="half" idx="2"/>
          </p:nvPr>
        </p:nvSpPr>
        <p:spPr>
          <a:xfrm>
            <a:off x="669791" y="1777404"/>
            <a:ext cx="1741037" cy="1202488"/>
          </a:xfrm>
        </p:spPr>
        <p:txBody>
          <a:bodyPr/>
          <a:lstStyle/>
          <a:p>
            <a:pPr marL="0" indent="0" algn="r"/>
            <a:r>
              <a:rPr lang="en-US" sz="2000" dirty="0" smtClean="0">
                <a:latin typeface="GE Inspira"/>
                <a:cs typeface="GE Inspira"/>
              </a:rPr>
              <a:t>Powerful next generation software</a:t>
            </a:r>
          </a:p>
        </p:txBody>
      </p:sp>
      <p:sp>
        <p:nvSpPr>
          <p:cNvPr id="71" name="Content Placeholder 4"/>
          <p:cNvSpPr>
            <a:spLocks noGrp="1"/>
          </p:cNvSpPr>
          <p:nvPr>
            <p:ph sz="half" idx="4294967295"/>
          </p:nvPr>
        </p:nvSpPr>
        <p:spPr>
          <a:xfrm>
            <a:off x="6115716" y="2436813"/>
            <a:ext cx="2449512" cy="1101725"/>
          </a:xfrm>
        </p:spPr>
        <p:txBody>
          <a:bodyPr/>
          <a:lstStyle/>
          <a:p>
            <a:pPr marL="0" indent="0"/>
            <a:r>
              <a:rPr lang="en-US" sz="2000" dirty="0" smtClean="0">
                <a:latin typeface="GE Inspira"/>
                <a:cs typeface="GE Inspira"/>
              </a:rPr>
              <a:t>Innovative CPU’s for SBC, IPC, OI &amp; Controls</a:t>
            </a:r>
          </a:p>
        </p:txBody>
      </p:sp>
      <p:sp>
        <p:nvSpPr>
          <p:cNvPr id="72" name="Content Placeholder 4"/>
          <p:cNvSpPr>
            <a:spLocks noGrp="1"/>
          </p:cNvSpPr>
          <p:nvPr>
            <p:ph sz="half" idx="4294967295"/>
          </p:nvPr>
        </p:nvSpPr>
        <p:spPr>
          <a:xfrm>
            <a:off x="6523038" y="3609975"/>
            <a:ext cx="2620962" cy="696913"/>
          </a:xfrm>
        </p:spPr>
        <p:txBody>
          <a:bodyPr/>
          <a:lstStyle/>
          <a:p>
            <a:pPr marL="0" indent="0"/>
            <a:r>
              <a:rPr lang="en-US" sz="2000" dirty="0" smtClean="0">
                <a:latin typeface="GE Inspira"/>
                <a:cs typeface="GE Inspira"/>
              </a:rPr>
              <a:t>PACSystems </a:t>
            </a:r>
            <a:br>
              <a:rPr lang="en-US" sz="2000" dirty="0" smtClean="0">
                <a:latin typeface="GE Inspira"/>
                <a:cs typeface="GE Inspira"/>
              </a:rPr>
            </a:br>
            <a:r>
              <a:rPr lang="en-US" sz="2000" dirty="0" smtClean="0">
                <a:latin typeface="GE Inspira"/>
                <a:cs typeface="GE Inspira"/>
              </a:rPr>
              <a:t>control engine</a:t>
            </a:r>
          </a:p>
        </p:txBody>
      </p:sp>
      <p:sp>
        <p:nvSpPr>
          <p:cNvPr id="73" name="Content Placeholder 4"/>
          <p:cNvSpPr>
            <a:spLocks noGrp="1"/>
          </p:cNvSpPr>
          <p:nvPr>
            <p:ph sz="half" idx="4294967295"/>
          </p:nvPr>
        </p:nvSpPr>
        <p:spPr>
          <a:xfrm>
            <a:off x="852081" y="3833813"/>
            <a:ext cx="1301750" cy="1219200"/>
          </a:xfrm>
        </p:spPr>
        <p:txBody>
          <a:bodyPr/>
          <a:lstStyle/>
          <a:p>
            <a:pPr marL="0" indent="0" algn="r"/>
            <a:r>
              <a:rPr lang="en-US" sz="2000" dirty="0" smtClean="0">
                <a:latin typeface="GE Inspira"/>
                <a:cs typeface="GE Inspira"/>
              </a:rPr>
              <a:t>Fast &amp; robust </a:t>
            </a:r>
            <a:br>
              <a:rPr lang="en-US" sz="2000" dirty="0" smtClean="0">
                <a:latin typeface="GE Inspira"/>
                <a:cs typeface="GE Inspira"/>
              </a:rPr>
            </a:br>
            <a:r>
              <a:rPr lang="en-US" sz="2000" dirty="0" smtClean="0">
                <a:latin typeface="GE Inspira"/>
                <a:cs typeface="GE Inspira"/>
              </a:rPr>
              <a:t>open</a:t>
            </a:r>
            <a:br>
              <a:rPr lang="en-US" sz="2000" dirty="0" smtClean="0">
                <a:latin typeface="GE Inspira"/>
                <a:cs typeface="GE Inspira"/>
              </a:rPr>
            </a:br>
            <a:r>
              <a:rPr lang="en-US" sz="2000" dirty="0" smtClean="0">
                <a:latin typeface="GE Inspira"/>
                <a:cs typeface="GE Inspira"/>
              </a:rPr>
              <a:t>network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368950" y="4266409"/>
            <a:ext cx="438482" cy="300767"/>
          </a:xfrm>
          <a:prstGeom prst="roundRect">
            <a:avLst>
              <a:gd name="adj" fmla="val 10000"/>
            </a:avLst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Oval 18"/>
          <p:cNvSpPr/>
          <p:nvPr/>
        </p:nvSpPr>
        <p:spPr bwMode="auto">
          <a:xfrm>
            <a:off x="2378638" y="5046641"/>
            <a:ext cx="731520" cy="73152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rgbClr val="1E4191"/>
                </a:solidFill>
                <a:latin typeface="GE Inspira"/>
                <a:cs typeface="GE Inspira"/>
              </a:rPr>
              <a:t>STXi</a:t>
            </a:r>
          </a:p>
        </p:txBody>
      </p:sp>
      <p:sp>
        <p:nvSpPr>
          <p:cNvPr id="34" name="Oval 33"/>
          <p:cNvSpPr/>
          <p:nvPr/>
        </p:nvSpPr>
        <p:spPr bwMode="auto">
          <a:xfrm>
            <a:off x="3030516" y="5042083"/>
            <a:ext cx="731520" cy="73152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rgbClr val="1E4191"/>
                </a:solidFill>
                <a:latin typeface="GE Inspira"/>
                <a:cs typeface="GE Inspira"/>
              </a:rPr>
              <a:t>Versa</a:t>
            </a:r>
            <a:br>
              <a:rPr lang="en-US" sz="1400" dirty="0" smtClean="0">
                <a:solidFill>
                  <a:srgbClr val="1E4191"/>
                </a:solidFill>
                <a:latin typeface="GE Inspira"/>
                <a:cs typeface="GE Inspira"/>
              </a:rPr>
            </a:br>
            <a:r>
              <a:rPr lang="en-US" sz="1400" dirty="0" smtClean="0">
                <a:solidFill>
                  <a:srgbClr val="1E4191"/>
                </a:solidFill>
                <a:latin typeface="GE Inspira"/>
                <a:cs typeface="GE Inspira"/>
              </a:rPr>
              <a:t>safe</a:t>
            </a:r>
          </a:p>
        </p:txBody>
      </p:sp>
      <p:sp>
        <p:nvSpPr>
          <p:cNvPr id="35" name="Oval 34"/>
          <p:cNvSpPr/>
          <p:nvPr/>
        </p:nvSpPr>
        <p:spPr bwMode="auto">
          <a:xfrm>
            <a:off x="3668123" y="5051794"/>
            <a:ext cx="731520" cy="73152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rgbClr val="1E4191"/>
                </a:solidFill>
                <a:latin typeface="GE Inspira"/>
                <a:cs typeface="GE Inspira"/>
              </a:rPr>
              <a:t>Versamax</a:t>
            </a:r>
          </a:p>
        </p:txBody>
      </p:sp>
      <p:sp>
        <p:nvSpPr>
          <p:cNvPr id="17" name="Oval 16"/>
          <p:cNvSpPr/>
          <p:nvPr/>
        </p:nvSpPr>
        <p:spPr bwMode="auto">
          <a:xfrm>
            <a:off x="4324043" y="5036930"/>
            <a:ext cx="731520" cy="73152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rgbClr val="1E4191"/>
                </a:solidFill>
                <a:latin typeface="GE Inspira"/>
                <a:cs typeface="GE Inspira"/>
              </a:rPr>
              <a:t>3i</a:t>
            </a:r>
          </a:p>
        </p:txBody>
      </p:sp>
      <p:sp>
        <p:nvSpPr>
          <p:cNvPr id="21" name="Oval 20"/>
          <p:cNvSpPr/>
          <p:nvPr/>
        </p:nvSpPr>
        <p:spPr bwMode="auto">
          <a:xfrm>
            <a:off x="4971343" y="5056351"/>
            <a:ext cx="731520" cy="73152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rgbClr val="1E4191"/>
                </a:solidFill>
                <a:latin typeface="GE Inspira"/>
                <a:cs typeface="GE Inspira"/>
              </a:rPr>
              <a:t>PAC 8000</a:t>
            </a:r>
          </a:p>
        </p:txBody>
      </p:sp>
      <p:sp>
        <p:nvSpPr>
          <p:cNvPr id="20" name="Oval 19"/>
          <p:cNvSpPr/>
          <p:nvPr/>
        </p:nvSpPr>
        <p:spPr bwMode="auto">
          <a:xfrm>
            <a:off x="5589564" y="5046642"/>
            <a:ext cx="731520" cy="73152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rgbClr val="1E4191"/>
                </a:solidFill>
                <a:latin typeface="GE Inspira"/>
                <a:cs typeface="GE Inspira"/>
              </a:rPr>
              <a:t>G2</a:t>
            </a:r>
          </a:p>
        </p:txBody>
      </p:sp>
      <p:cxnSp>
        <p:nvCxnSpPr>
          <p:cNvPr id="37" name="Straight Connector 36"/>
          <p:cNvCxnSpPr/>
          <p:nvPr/>
        </p:nvCxnSpPr>
        <p:spPr bwMode="auto">
          <a:xfrm>
            <a:off x="2739989" y="4765822"/>
            <a:ext cx="3253737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Connector 38"/>
          <p:cNvCxnSpPr>
            <a:stCxn id="19" idx="0"/>
          </p:cNvCxnSpPr>
          <p:nvPr/>
        </p:nvCxnSpPr>
        <p:spPr bwMode="auto">
          <a:xfrm flipH="1" flipV="1">
            <a:off x="2739988" y="4765821"/>
            <a:ext cx="4410" cy="2808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 flipH="1" flipV="1">
            <a:off x="3391873" y="4775531"/>
            <a:ext cx="4410" cy="2808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Straight Connector 40"/>
          <p:cNvCxnSpPr/>
          <p:nvPr/>
        </p:nvCxnSpPr>
        <p:spPr bwMode="auto">
          <a:xfrm flipH="1" flipV="1">
            <a:off x="4043758" y="4770972"/>
            <a:ext cx="4410" cy="2808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Straight Connector 41"/>
          <p:cNvCxnSpPr/>
          <p:nvPr/>
        </p:nvCxnSpPr>
        <p:spPr bwMode="auto">
          <a:xfrm flipH="1" flipV="1">
            <a:off x="4681372" y="4766413"/>
            <a:ext cx="4410" cy="2808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Straight Connector 42"/>
          <p:cNvCxnSpPr/>
          <p:nvPr/>
        </p:nvCxnSpPr>
        <p:spPr bwMode="auto">
          <a:xfrm flipH="1" flipV="1">
            <a:off x="5333257" y="4776123"/>
            <a:ext cx="4410" cy="2808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Straight Connector 43"/>
          <p:cNvCxnSpPr/>
          <p:nvPr/>
        </p:nvCxnSpPr>
        <p:spPr bwMode="auto">
          <a:xfrm flipH="1" flipV="1">
            <a:off x="5985142" y="4771564"/>
            <a:ext cx="4410" cy="2808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Straight Connector 44"/>
          <p:cNvCxnSpPr/>
          <p:nvPr/>
        </p:nvCxnSpPr>
        <p:spPr bwMode="auto">
          <a:xfrm>
            <a:off x="2706869" y="4461616"/>
            <a:ext cx="3253737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 flipH="1" flipV="1">
            <a:off x="4338868" y="4466764"/>
            <a:ext cx="4410" cy="2808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Rounded Rectangle 49"/>
          <p:cNvSpPr/>
          <p:nvPr/>
        </p:nvSpPr>
        <p:spPr bwMode="auto">
          <a:xfrm>
            <a:off x="4015200" y="2801862"/>
            <a:ext cx="627914" cy="513681"/>
          </a:xfrm>
          <a:prstGeom prst="roundRect">
            <a:avLst/>
          </a:prstGeom>
          <a:solidFill>
            <a:srgbClr val="C7D5F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dirty="0" smtClean="0">
                <a:solidFill>
                  <a:srgbClr val="1E4191"/>
                </a:solidFill>
                <a:latin typeface="GE Inspira"/>
                <a:cs typeface="GE Inspira"/>
              </a:rPr>
              <a:t>IPC</a:t>
            </a:r>
          </a:p>
        </p:txBody>
      </p:sp>
      <p:sp>
        <p:nvSpPr>
          <p:cNvPr id="51" name="Rounded Rectangle 50"/>
          <p:cNvSpPr/>
          <p:nvPr/>
        </p:nvSpPr>
        <p:spPr bwMode="auto">
          <a:xfrm>
            <a:off x="4966764" y="2825843"/>
            <a:ext cx="627914" cy="513681"/>
          </a:xfrm>
          <a:prstGeom prst="roundRect">
            <a:avLst/>
          </a:prstGeom>
          <a:solidFill>
            <a:srgbClr val="C7D5F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solidFill>
                  <a:srgbClr val="1E4191"/>
                </a:solidFill>
                <a:latin typeface="GE Inspira"/>
                <a:cs typeface="GE Inspira"/>
              </a:rPr>
              <a:t>Quick</a:t>
            </a:r>
            <a:br>
              <a:rPr lang="en-US" sz="1200" dirty="0" smtClean="0">
                <a:solidFill>
                  <a:srgbClr val="1E4191"/>
                </a:solidFill>
                <a:latin typeface="GE Inspira"/>
                <a:cs typeface="GE Inspira"/>
              </a:rPr>
            </a:br>
            <a:r>
              <a:rPr lang="en-US" sz="1200" dirty="0" smtClean="0">
                <a:solidFill>
                  <a:srgbClr val="1E4191"/>
                </a:solidFill>
                <a:latin typeface="GE Inspira"/>
                <a:cs typeface="GE Inspira"/>
              </a:rPr>
              <a:t>Panel</a:t>
            </a:r>
          </a:p>
        </p:txBody>
      </p:sp>
      <p:cxnSp>
        <p:nvCxnSpPr>
          <p:cNvPr id="52" name="Straight Connector 51"/>
          <p:cNvCxnSpPr/>
          <p:nvPr/>
        </p:nvCxnSpPr>
        <p:spPr bwMode="auto">
          <a:xfrm>
            <a:off x="2673749" y="3501041"/>
            <a:ext cx="3253737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Connector 53"/>
          <p:cNvCxnSpPr/>
          <p:nvPr/>
        </p:nvCxnSpPr>
        <p:spPr bwMode="auto">
          <a:xfrm flipH="1" flipV="1">
            <a:off x="5290432" y="3334961"/>
            <a:ext cx="4410" cy="111556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Straight Connector 54"/>
          <p:cNvCxnSpPr/>
          <p:nvPr/>
        </p:nvCxnSpPr>
        <p:spPr bwMode="auto">
          <a:xfrm flipH="1" flipV="1">
            <a:off x="4329711" y="3330403"/>
            <a:ext cx="4410" cy="111556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Straight Connector 55"/>
          <p:cNvCxnSpPr/>
          <p:nvPr/>
        </p:nvCxnSpPr>
        <p:spPr bwMode="auto">
          <a:xfrm flipH="1" flipV="1">
            <a:off x="3397533" y="3511342"/>
            <a:ext cx="4410" cy="94183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Rounded Rectangle 46"/>
          <p:cNvSpPr/>
          <p:nvPr/>
        </p:nvSpPr>
        <p:spPr bwMode="auto">
          <a:xfrm>
            <a:off x="4010087" y="3738459"/>
            <a:ext cx="627914" cy="513681"/>
          </a:xfrm>
          <a:prstGeom prst="roundRect">
            <a:avLst/>
          </a:prstGeom>
          <a:solidFill>
            <a:srgbClr val="C7D5F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dirty="0" smtClean="0">
                <a:solidFill>
                  <a:srgbClr val="1E4191"/>
                </a:solidFill>
                <a:latin typeface="GE Inspira"/>
                <a:cs typeface="GE Inspira"/>
              </a:rPr>
              <a:t>RX3i</a:t>
            </a:r>
          </a:p>
        </p:txBody>
      </p:sp>
      <p:sp>
        <p:nvSpPr>
          <p:cNvPr id="48" name="Rounded Rectangle 47"/>
          <p:cNvSpPr/>
          <p:nvPr/>
        </p:nvSpPr>
        <p:spPr bwMode="auto">
          <a:xfrm>
            <a:off x="4975920" y="3733901"/>
            <a:ext cx="627914" cy="513681"/>
          </a:xfrm>
          <a:prstGeom prst="roundRect">
            <a:avLst/>
          </a:prstGeom>
          <a:solidFill>
            <a:srgbClr val="C7D5F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dirty="0" smtClean="0">
                <a:solidFill>
                  <a:srgbClr val="1E4191"/>
                </a:solidFill>
                <a:latin typeface="GE Inspira"/>
                <a:cs typeface="GE Inspira"/>
              </a:rPr>
              <a:t>RXi</a:t>
            </a:r>
          </a:p>
        </p:txBody>
      </p:sp>
      <p:sp>
        <p:nvSpPr>
          <p:cNvPr id="49" name="Rounded Rectangle 48"/>
          <p:cNvSpPr/>
          <p:nvPr/>
        </p:nvSpPr>
        <p:spPr bwMode="auto">
          <a:xfrm>
            <a:off x="3063638" y="3733901"/>
            <a:ext cx="627914" cy="513681"/>
          </a:xfrm>
          <a:prstGeom prst="roundRect">
            <a:avLst/>
          </a:prstGeom>
          <a:solidFill>
            <a:srgbClr val="C7D5F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dirty="0" smtClean="0">
                <a:solidFill>
                  <a:srgbClr val="1E4191"/>
                </a:solidFill>
                <a:latin typeface="GE Inspira"/>
                <a:cs typeface="GE Inspira"/>
              </a:rPr>
              <a:t>RX7i</a:t>
            </a:r>
          </a:p>
        </p:txBody>
      </p:sp>
      <p:pic>
        <p:nvPicPr>
          <p:cNvPr id="61" name="Picture 60" descr="7288396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8846" y="1803602"/>
            <a:ext cx="982315" cy="601600"/>
          </a:xfrm>
          <a:prstGeom prst="rect">
            <a:avLst/>
          </a:prstGeom>
        </p:spPr>
      </p:pic>
      <p:sp>
        <p:nvSpPr>
          <p:cNvPr id="53" name="Cloud"/>
          <p:cNvSpPr>
            <a:spLocks noChangeAspect="1" noEditPoints="1" noChangeArrowheads="1"/>
          </p:cNvSpPr>
          <p:nvPr/>
        </p:nvSpPr>
        <p:spPr bwMode="auto">
          <a:xfrm>
            <a:off x="2669530" y="2546201"/>
            <a:ext cx="1055110" cy="65702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1E4191"/>
              </a:solidFill>
              <a:latin typeface="GE Inspira"/>
              <a:cs typeface="GE Inspira"/>
            </a:endParaRPr>
          </a:p>
        </p:txBody>
      </p:sp>
      <p:cxnSp>
        <p:nvCxnSpPr>
          <p:cNvPr id="59" name="Straight Connector 58"/>
          <p:cNvCxnSpPr>
            <a:endCxn id="53" idx="1"/>
          </p:cNvCxnSpPr>
          <p:nvPr/>
        </p:nvCxnSpPr>
        <p:spPr bwMode="auto">
          <a:xfrm flipH="1" flipV="1">
            <a:off x="3197085" y="3202529"/>
            <a:ext cx="491" cy="29969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>
            <a:endCxn id="61" idx="2"/>
          </p:cNvCxnSpPr>
          <p:nvPr/>
        </p:nvCxnSpPr>
        <p:spPr bwMode="auto">
          <a:xfrm flipH="1" flipV="1">
            <a:off x="2960004" y="2405202"/>
            <a:ext cx="51129" cy="2202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4" name="Oval 73"/>
          <p:cNvSpPr/>
          <p:nvPr/>
        </p:nvSpPr>
        <p:spPr bwMode="auto">
          <a:xfrm>
            <a:off x="383915" y="1695224"/>
            <a:ext cx="470935" cy="470874"/>
          </a:xfrm>
          <a:prstGeom prst="ellipse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2600" b="1" dirty="0" smtClean="0">
                <a:solidFill>
                  <a:srgbClr val="1E4191"/>
                </a:solidFill>
                <a:latin typeface="GE Inspira"/>
                <a:cs typeface="GE Inspira"/>
              </a:rPr>
              <a:t>5</a:t>
            </a:r>
          </a:p>
        </p:txBody>
      </p:sp>
      <p:sp>
        <p:nvSpPr>
          <p:cNvPr id="75" name="Oval 74"/>
          <p:cNvSpPr/>
          <p:nvPr/>
        </p:nvSpPr>
        <p:spPr bwMode="auto">
          <a:xfrm>
            <a:off x="5561027" y="2349814"/>
            <a:ext cx="470935" cy="470874"/>
          </a:xfrm>
          <a:prstGeom prst="ellipse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2600" b="1" dirty="0" smtClean="0">
                <a:solidFill>
                  <a:srgbClr val="1E4191"/>
                </a:solidFill>
                <a:latin typeface="GE Inspira"/>
                <a:cs typeface="GE Inspira"/>
              </a:rPr>
              <a:t>1</a:t>
            </a:r>
          </a:p>
        </p:txBody>
      </p:sp>
      <p:sp>
        <p:nvSpPr>
          <p:cNvPr id="76" name="Oval 75"/>
          <p:cNvSpPr/>
          <p:nvPr/>
        </p:nvSpPr>
        <p:spPr bwMode="auto">
          <a:xfrm>
            <a:off x="5889255" y="3576941"/>
            <a:ext cx="470935" cy="470874"/>
          </a:xfrm>
          <a:prstGeom prst="ellipse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2600" b="1" dirty="0" smtClean="0">
                <a:solidFill>
                  <a:srgbClr val="1E4191"/>
                </a:solidFill>
                <a:latin typeface="GE Inspira"/>
                <a:cs typeface="GE Inspira"/>
              </a:rPr>
              <a:t>2</a:t>
            </a:r>
          </a:p>
        </p:txBody>
      </p:sp>
      <p:sp>
        <p:nvSpPr>
          <p:cNvPr id="77" name="Oval 76"/>
          <p:cNvSpPr/>
          <p:nvPr/>
        </p:nvSpPr>
        <p:spPr bwMode="auto">
          <a:xfrm>
            <a:off x="950645" y="3733436"/>
            <a:ext cx="470935" cy="470874"/>
          </a:xfrm>
          <a:prstGeom prst="ellipse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2600" b="1" dirty="0" smtClean="0">
                <a:solidFill>
                  <a:srgbClr val="1E4191"/>
                </a:solidFill>
                <a:latin typeface="GE Inspira"/>
                <a:cs typeface="GE Inspira"/>
              </a:rPr>
              <a:t>3</a:t>
            </a:r>
          </a:p>
        </p:txBody>
      </p:sp>
      <p:sp>
        <p:nvSpPr>
          <p:cNvPr id="78" name="Oval 77"/>
          <p:cNvSpPr/>
          <p:nvPr/>
        </p:nvSpPr>
        <p:spPr bwMode="auto">
          <a:xfrm>
            <a:off x="6217482" y="4718455"/>
            <a:ext cx="470935" cy="470874"/>
          </a:xfrm>
          <a:prstGeom prst="ellipse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2600" b="1" dirty="0" smtClean="0">
                <a:solidFill>
                  <a:srgbClr val="1E4191"/>
                </a:solidFill>
                <a:latin typeface="GE Inspira"/>
                <a:cs typeface="GE Inspira"/>
              </a:rPr>
              <a:t>4</a:t>
            </a:r>
          </a:p>
        </p:txBody>
      </p:sp>
      <p:sp>
        <p:nvSpPr>
          <p:cNvPr id="79" name="TextBox 26"/>
          <p:cNvSpPr>
            <a:spLocks noChangeArrowheads="1"/>
          </p:cNvSpPr>
          <p:nvPr/>
        </p:nvSpPr>
        <p:spPr bwMode="auto">
          <a:xfrm>
            <a:off x="8312470" y="129403"/>
            <a:ext cx="722376" cy="722376"/>
          </a:xfrm>
          <a:prstGeom prst="ellipse">
            <a:avLst/>
          </a:prstGeom>
          <a:solidFill>
            <a:srgbClr val="76B900"/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en-US" sz="2800" dirty="0">
                <a:solidFill>
                  <a:srgbClr val="FFFFFF"/>
                </a:solidFill>
                <a:latin typeface="GE Inspira"/>
                <a:cs typeface="GE Inspira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6505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3247628" y="4367231"/>
            <a:ext cx="1243584" cy="1173475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solidFill>
                <a:srgbClr val="1E419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Repeatable solutions that deliver improved asset performance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828463" y="1511350"/>
            <a:ext cx="4209939" cy="4237038"/>
          </a:xfrm>
        </p:spPr>
        <p:txBody>
          <a:bodyPr/>
          <a:lstStyle/>
          <a:p>
            <a:pPr marL="0" indent="0"/>
            <a:r>
              <a:rPr lang="en-US" dirty="0" smtClean="0">
                <a:latin typeface="GE Inspira"/>
                <a:cs typeface="GE Inspira"/>
              </a:rPr>
              <a:t>Recommended architectures for each application</a:t>
            </a:r>
          </a:p>
          <a:p>
            <a:pPr marL="0" indent="0"/>
            <a:r>
              <a:rPr lang="en-US" dirty="0" smtClean="0">
                <a:latin typeface="GE Inspira"/>
                <a:cs typeface="GE Inspira"/>
              </a:rPr>
              <a:t>Specialized control algorithms &amp; strategies to optimize the performance of the controlled assets</a:t>
            </a:r>
          </a:p>
          <a:p>
            <a:pPr marL="0" indent="0"/>
            <a:r>
              <a:rPr lang="en-US" dirty="0" smtClean="0">
                <a:latin typeface="GE Inspira"/>
                <a:cs typeface="GE Inspira"/>
              </a:rPr>
              <a:t>Deep GE expertise in our chosen segments</a:t>
            </a:r>
          </a:p>
          <a:p>
            <a:pPr marL="0" indent="0"/>
            <a:r>
              <a:rPr lang="en-US" dirty="0" smtClean="0">
                <a:latin typeface="GE Inspira"/>
                <a:cs typeface="GE Inspira"/>
              </a:rPr>
              <a:t>Translatable  success stories</a:t>
            </a:r>
          </a:p>
        </p:txBody>
      </p:sp>
      <p:sp>
        <p:nvSpPr>
          <p:cNvPr id="5" name="Rectangle 30"/>
          <p:cNvSpPr>
            <a:spLocks noChangeArrowheads="1"/>
          </p:cNvSpPr>
          <p:nvPr/>
        </p:nvSpPr>
        <p:spPr bwMode="auto">
          <a:xfrm>
            <a:off x="441637" y="2598743"/>
            <a:ext cx="1270099" cy="56692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 lIns="0" tIns="0" rIns="0" bIns="0" anchor="ctr">
            <a:noAutofit/>
          </a:bodyPr>
          <a:lstStyle/>
          <a:p>
            <a:pPr algn="ctr">
              <a:spcBef>
                <a:spcPts val="400"/>
              </a:spcBef>
              <a:buClr>
                <a:srgbClr val="004880"/>
              </a:buClr>
            </a:pPr>
            <a:r>
              <a:rPr lang="en-US" sz="1800" dirty="0">
                <a:solidFill>
                  <a:srgbClr val="FFFFFF"/>
                </a:solidFill>
                <a:latin typeface="GE Inspira"/>
                <a:cs typeface="GE Inspira"/>
              </a:rPr>
              <a:t>Well </a:t>
            </a:r>
            <a:r>
              <a:rPr lang="en-US" sz="1800" dirty="0" smtClean="0">
                <a:solidFill>
                  <a:srgbClr val="FFFFFF"/>
                </a:solidFill>
                <a:latin typeface="GE Inspira"/>
                <a:cs typeface="GE Inspira"/>
              </a:rPr>
              <a:t>to </a:t>
            </a:r>
            <a:r>
              <a:rPr lang="en-US" sz="1800" dirty="0">
                <a:solidFill>
                  <a:srgbClr val="FFFFFF"/>
                </a:solidFill>
                <a:latin typeface="GE Inspira"/>
                <a:cs typeface="GE Inspira"/>
              </a:rPr>
              <a:t>tank</a:t>
            </a:r>
          </a:p>
        </p:txBody>
      </p:sp>
      <p:pic>
        <p:nvPicPr>
          <p:cNvPr id="10" name="Picture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593" y="4389817"/>
            <a:ext cx="1262960" cy="994114"/>
          </a:xfrm>
          <a:prstGeom prst="rect">
            <a:avLst/>
          </a:prstGeom>
          <a:noFill/>
          <a:ln w="9525">
            <a:solidFill>
              <a:schemeClr val="tx1">
                <a:lumMod val="20000"/>
                <a:lumOff val="8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1507" y="3045756"/>
            <a:ext cx="1244672" cy="97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1329" y="1608581"/>
            <a:ext cx="1262960" cy="994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910" y="1605790"/>
            <a:ext cx="1275894" cy="100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30"/>
          <p:cNvSpPr>
            <a:spLocks noChangeArrowheads="1"/>
          </p:cNvSpPr>
          <p:nvPr/>
        </p:nvSpPr>
        <p:spPr bwMode="auto">
          <a:xfrm>
            <a:off x="3216967" y="2599280"/>
            <a:ext cx="1270099" cy="56692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 lIns="0" tIns="0" rIns="0" bIns="0" anchor="ctr">
            <a:noAutofit/>
          </a:bodyPr>
          <a:lstStyle/>
          <a:p>
            <a:pPr algn="ctr">
              <a:spcBef>
                <a:spcPts val="400"/>
              </a:spcBef>
              <a:buClr>
                <a:srgbClr val="004880"/>
              </a:buClr>
            </a:pPr>
            <a:r>
              <a:rPr lang="en-US" sz="1800" dirty="0" smtClean="0">
                <a:solidFill>
                  <a:srgbClr val="FFFFFF"/>
                </a:solidFill>
                <a:latin typeface="GE Inspira"/>
                <a:cs typeface="GE Inspira"/>
              </a:rPr>
              <a:t>Water</a:t>
            </a:r>
            <a:endParaRPr lang="en-US" sz="1800" dirty="0">
              <a:solidFill>
                <a:srgbClr val="FFFFFF"/>
              </a:solidFill>
              <a:latin typeface="GE Inspira"/>
              <a:cs typeface="GE Inspira"/>
            </a:endParaRPr>
          </a:p>
        </p:txBody>
      </p:sp>
      <p:sp>
        <p:nvSpPr>
          <p:cNvPr id="18" name="Rectangle 30"/>
          <p:cNvSpPr>
            <a:spLocks noChangeArrowheads="1"/>
          </p:cNvSpPr>
          <p:nvPr/>
        </p:nvSpPr>
        <p:spPr bwMode="auto">
          <a:xfrm>
            <a:off x="442729" y="5365965"/>
            <a:ext cx="1270099" cy="56692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 lIns="0" tIns="0" rIns="0" bIns="0" anchor="ctr">
            <a:noAutofit/>
          </a:bodyPr>
          <a:lstStyle/>
          <a:p>
            <a:pPr algn="ctr">
              <a:spcBef>
                <a:spcPts val="400"/>
              </a:spcBef>
              <a:buClr>
                <a:srgbClr val="004880"/>
              </a:buClr>
            </a:pPr>
            <a:r>
              <a:rPr lang="en-US" sz="1800" dirty="0" smtClean="0">
                <a:solidFill>
                  <a:srgbClr val="FFFFFF"/>
                </a:solidFill>
                <a:latin typeface="GE Inspira"/>
                <a:cs typeface="GE Inspira"/>
              </a:rPr>
              <a:t>Steam </a:t>
            </a:r>
            <a:br>
              <a:rPr lang="en-US" sz="1800" dirty="0" smtClean="0">
                <a:solidFill>
                  <a:srgbClr val="FFFFFF"/>
                </a:solidFill>
                <a:latin typeface="GE Inspira"/>
                <a:cs typeface="GE Inspira"/>
              </a:rPr>
            </a:br>
            <a:r>
              <a:rPr lang="en-US" sz="1800" dirty="0" smtClean="0">
                <a:solidFill>
                  <a:srgbClr val="FFFFFF"/>
                </a:solidFill>
                <a:latin typeface="GE Inspira"/>
                <a:cs typeface="GE Inspira"/>
              </a:rPr>
              <a:t>cycle</a:t>
            </a:r>
            <a:endParaRPr lang="en-US" sz="1800" dirty="0">
              <a:solidFill>
                <a:srgbClr val="FFFFFF"/>
              </a:solidFill>
              <a:latin typeface="GE Inspira"/>
              <a:cs typeface="GE Inspira"/>
            </a:endParaRPr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1837571" y="4046039"/>
            <a:ext cx="1270099" cy="56692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 lIns="0" tIns="0" rIns="0" bIns="0" anchor="ctr">
            <a:noAutofit/>
          </a:bodyPr>
          <a:lstStyle/>
          <a:p>
            <a:pPr algn="ctr">
              <a:spcBef>
                <a:spcPts val="400"/>
              </a:spcBef>
              <a:buClr>
                <a:srgbClr val="004880"/>
              </a:buClr>
            </a:pPr>
            <a:r>
              <a:rPr lang="en-US" sz="1800" dirty="0" smtClean="0">
                <a:solidFill>
                  <a:srgbClr val="FFFFFF"/>
                </a:solidFill>
                <a:latin typeface="GE Inspira"/>
                <a:cs typeface="GE Inspira"/>
              </a:rPr>
              <a:t>Mission </a:t>
            </a:r>
            <a:br>
              <a:rPr lang="en-US" sz="1800" dirty="0" smtClean="0">
                <a:solidFill>
                  <a:srgbClr val="FFFFFF"/>
                </a:solidFill>
                <a:latin typeface="GE Inspira"/>
                <a:cs typeface="GE Inspira"/>
              </a:rPr>
            </a:br>
            <a:r>
              <a:rPr lang="en-US" sz="1800" dirty="0" smtClean="0">
                <a:solidFill>
                  <a:srgbClr val="FFFFFF"/>
                </a:solidFill>
                <a:latin typeface="GE Inspira"/>
                <a:cs typeface="GE Inspira"/>
              </a:rPr>
              <a:t>critical</a:t>
            </a:r>
            <a:endParaRPr lang="en-US" sz="1800" dirty="0">
              <a:solidFill>
                <a:srgbClr val="FFFFFF"/>
              </a:solidFill>
              <a:latin typeface="GE Inspira"/>
              <a:cs typeface="GE Inspira"/>
            </a:endParaRPr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3232410" y="5353235"/>
            <a:ext cx="1270099" cy="56692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 lIns="0" tIns="0" rIns="0" bIns="0" anchor="ctr">
            <a:noAutofit/>
          </a:bodyPr>
          <a:lstStyle/>
          <a:p>
            <a:pPr algn="ctr">
              <a:spcBef>
                <a:spcPts val="400"/>
              </a:spcBef>
              <a:buClr>
                <a:srgbClr val="004880"/>
              </a:buClr>
            </a:pPr>
            <a:r>
              <a:rPr lang="en-US" sz="1800" dirty="0" smtClean="0">
                <a:solidFill>
                  <a:srgbClr val="FFFFFF"/>
                </a:solidFill>
                <a:latin typeface="GE Inspira"/>
                <a:cs typeface="GE Inspira"/>
              </a:rPr>
              <a:t>Adv. Pkg &amp;</a:t>
            </a:r>
            <a:br>
              <a:rPr lang="en-US" sz="1800" dirty="0" smtClean="0">
                <a:solidFill>
                  <a:srgbClr val="FFFFFF"/>
                </a:solidFill>
                <a:latin typeface="GE Inspira"/>
                <a:cs typeface="GE Inspira"/>
              </a:rPr>
            </a:br>
            <a:r>
              <a:rPr lang="en-US" sz="1800" dirty="0" smtClean="0">
                <a:solidFill>
                  <a:srgbClr val="FFFFFF"/>
                </a:solidFill>
                <a:latin typeface="GE Inspira"/>
                <a:cs typeface="GE Inspira"/>
              </a:rPr>
              <a:t>assembly</a:t>
            </a:r>
            <a:endParaRPr lang="en-US" sz="1800" dirty="0">
              <a:solidFill>
                <a:srgbClr val="FFFFFF"/>
              </a:solidFill>
              <a:latin typeface="GE Inspira"/>
              <a:cs typeface="GE Inspira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2776" y="4389325"/>
            <a:ext cx="893703" cy="95198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316448" y="126956"/>
            <a:ext cx="714658" cy="714658"/>
          </a:xfrm>
          <a:prstGeom prst="ellipse">
            <a:avLst/>
          </a:prstGeom>
          <a:solidFill>
            <a:schemeClr val="tx2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E Inspira"/>
                <a:cs typeface="GE Inspira"/>
              </a:rPr>
              <a:t>2</a:t>
            </a:r>
            <a:endParaRPr lang="en-US" sz="2800" dirty="0">
              <a:solidFill>
                <a:srgbClr val="FFFFFF"/>
              </a:solidFill>
              <a:latin typeface="GE Inspira"/>
              <a:cs typeface="GE Inspira"/>
            </a:endParaRPr>
          </a:p>
        </p:txBody>
      </p:sp>
    </p:spTree>
    <p:extLst>
      <p:ext uri="{BB962C8B-B14F-4D97-AF65-F5344CB8AC3E}">
        <p14:creationId xmlns:p14="http://schemas.microsoft.com/office/powerpoint/2010/main" val="420599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best modernization story in the industry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066965" y="1795204"/>
            <a:ext cx="4817898" cy="4237038"/>
          </a:xfrm>
        </p:spPr>
        <p:txBody>
          <a:bodyPr/>
          <a:lstStyle/>
          <a:p>
            <a:pPr marL="0" indent="0"/>
            <a:r>
              <a:rPr lang="en-US" dirty="0" smtClean="0">
                <a:latin typeface="GE Inspira"/>
                <a:cs typeface="GE Inspira"/>
              </a:rPr>
              <a:t>GE technology designed for easy modernization</a:t>
            </a:r>
            <a:r>
              <a:rPr lang="en-US" dirty="0">
                <a:latin typeface="GE Inspira"/>
                <a:cs typeface="GE Inspira"/>
              </a:rPr>
              <a:t>	</a:t>
            </a:r>
            <a:r>
              <a:rPr lang="en-US" sz="2400" i="1" dirty="0" smtClean="0">
                <a:latin typeface="GE Inspira"/>
                <a:cs typeface="GE Inspira"/>
              </a:rPr>
              <a:t>Application portability</a:t>
            </a:r>
            <a:br>
              <a:rPr lang="en-US" sz="2400" i="1" dirty="0" smtClean="0">
                <a:latin typeface="GE Inspira"/>
                <a:cs typeface="GE Inspira"/>
              </a:rPr>
            </a:br>
            <a:r>
              <a:rPr lang="en-US" sz="2400" i="1" dirty="0" smtClean="0">
                <a:latin typeface="GE Inspira"/>
                <a:cs typeface="GE Inspira"/>
              </a:rPr>
              <a:t>	Common software tools</a:t>
            </a:r>
            <a:r>
              <a:rPr lang="en-US" sz="2400" i="1" dirty="0">
                <a:latin typeface="GE Inspira"/>
                <a:cs typeface="GE Inspira"/>
              </a:rPr>
              <a:t/>
            </a:r>
            <a:br>
              <a:rPr lang="en-US" sz="2400" i="1" dirty="0">
                <a:latin typeface="GE Inspira"/>
                <a:cs typeface="GE Inspira"/>
              </a:rPr>
            </a:br>
            <a:r>
              <a:rPr lang="en-US" sz="2400" i="1" dirty="0" smtClean="0">
                <a:latin typeface="GE Inspira"/>
                <a:cs typeface="GE Inspira"/>
              </a:rPr>
              <a:t>	Minimal re-wiring</a:t>
            </a:r>
            <a:br>
              <a:rPr lang="en-US" sz="2400" i="1" dirty="0" smtClean="0">
                <a:latin typeface="GE Inspira"/>
                <a:cs typeface="GE Inspira"/>
              </a:rPr>
            </a:br>
            <a:endParaRPr lang="en-US" i="1" dirty="0" smtClean="0">
              <a:latin typeface="GE Inspira"/>
              <a:cs typeface="GE Inspira"/>
            </a:endParaRPr>
          </a:p>
          <a:p>
            <a:pPr marL="0" indent="0"/>
            <a:r>
              <a:rPr lang="en-US" dirty="0" smtClean="0">
                <a:latin typeface="GE Inspira"/>
                <a:cs typeface="GE Inspira"/>
              </a:rPr>
              <a:t>Robust technical &amp; commercial modernization toolkit</a:t>
            </a:r>
          </a:p>
          <a:p>
            <a:pPr marL="0" indent="0"/>
            <a:r>
              <a:rPr lang="en-US" dirty="0" smtClean="0">
                <a:latin typeface="GE Inspira"/>
                <a:cs typeface="GE Inspira"/>
              </a:rPr>
              <a:t>Long </a:t>
            </a:r>
            <a:r>
              <a:rPr lang="en-US" dirty="0">
                <a:latin typeface="GE Inspira"/>
                <a:cs typeface="GE Inspira"/>
              </a:rPr>
              <a:t>term commitment to customers and partners</a:t>
            </a:r>
            <a:r>
              <a:rPr lang="en-US" dirty="0" smtClean="0">
                <a:latin typeface="GE Inspira"/>
                <a:cs typeface="GE Inspira"/>
              </a:rPr>
              <a:t>.</a:t>
            </a:r>
            <a:endParaRPr lang="en-US" dirty="0">
              <a:latin typeface="GE Inspira"/>
              <a:cs typeface="GE Inspir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709" y="4165531"/>
            <a:ext cx="2689903" cy="2138128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388" y="1653641"/>
            <a:ext cx="3218226" cy="23113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316447" y="128016"/>
            <a:ext cx="714658" cy="714658"/>
          </a:xfrm>
          <a:prstGeom prst="ellipse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</a:rPr>
              <a:t>3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40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">
      <a:dk1>
        <a:srgbClr val="1E4191"/>
      </a:dk1>
      <a:lt1>
        <a:srgbClr val="FFFFFF"/>
      </a:lt1>
      <a:dk2>
        <a:srgbClr val="FF6600"/>
      </a:dk2>
      <a:lt2>
        <a:srgbClr val="00AA50"/>
      </a:lt2>
      <a:accent1>
        <a:srgbClr val="9B50D7"/>
      </a:accent1>
      <a:accent2>
        <a:srgbClr val="28B9F5"/>
      </a:accent2>
      <a:accent3>
        <a:srgbClr val="FFFFFF"/>
      </a:accent3>
      <a:accent4>
        <a:srgbClr val="18367B"/>
      </a:accent4>
      <a:accent5>
        <a:srgbClr val="CBB3E8"/>
      </a:accent5>
      <a:accent6>
        <a:srgbClr val="23A7DE"/>
      </a:accent6>
      <a:hlink>
        <a:srgbClr val="CD0078"/>
      </a:hlink>
      <a:folHlink>
        <a:srgbClr val="23E100"/>
      </a:folHlink>
    </a:clrScheme>
    <a:fontScheme name="Office Theme">
      <a:majorFont>
        <a:latin typeface="GE Inspira Pitch"/>
        <a:ea typeface=""/>
        <a:cs typeface=""/>
      </a:majorFont>
      <a:minorFont>
        <a:latin typeface="GE Inspira Pitch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 Inspira Pitch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 Inspira Pitch" pitchFamily="34" charset="0"/>
          </a:defRPr>
        </a:defPPr>
      </a:lstStyle>
    </a:lnDef>
  </a:objectDefaults>
  <a:extraClrSchemeLst>
    <a:extraClrScheme>
      <a:clrScheme name="Office Theme 1">
        <a:dk1>
          <a:srgbClr val="1E4191"/>
        </a:dk1>
        <a:lt1>
          <a:srgbClr val="FFFFFF"/>
        </a:lt1>
        <a:dk2>
          <a:srgbClr val="FF6600"/>
        </a:dk2>
        <a:lt2>
          <a:srgbClr val="00AA50"/>
        </a:lt2>
        <a:accent1>
          <a:srgbClr val="9B50D7"/>
        </a:accent1>
        <a:accent2>
          <a:srgbClr val="28B9F5"/>
        </a:accent2>
        <a:accent3>
          <a:srgbClr val="FFFFFF"/>
        </a:accent3>
        <a:accent4>
          <a:srgbClr val="18367B"/>
        </a:accent4>
        <a:accent5>
          <a:srgbClr val="CBB3E8"/>
        </a:accent5>
        <a:accent6>
          <a:srgbClr val="23A7DE"/>
        </a:accent6>
        <a:hlink>
          <a:srgbClr val="EBD70A"/>
        </a:hlink>
        <a:folHlink>
          <a:srgbClr val="23E1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1E4191"/>
      </a:dk1>
      <a:lt1>
        <a:srgbClr val="FFFFFF"/>
      </a:lt1>
      <a:dk2>
        <a:srgbClr val="FF6600"/>
      </a:dk2>
      <a:lt2>
        <a:srgbClr val="00AA50"/>
      </a:lt2>
      <a:accent1>
        <a:srgbClr val="9B50D7"/>
      </a:accent1>
      <a:accent2>
        <a:srgbClr val="28B9F5"/>
      </a:accent2>
      <a:accent3>
        <a:srgbClr val="FFFFFF"/>
      </a:accent3>
      <a:accent4>
        <a:srgbClr val="18367B"/>
      </a:accent4>
      <a:accent5>
        <a:srgbClr val="CBB3E8"/>
      </a:accent5>
      <a:accent6>
        <a:srgbClr val="23A7DE"/>
      </a:accent6>
      <a:hlink>
        <a:srgbClr val="EBD70A"/>
      </a:hlink>
      <a:folHlink>
        <a:srgbClr val="23E100"/>
      </a:folHlink>
    </a:clrScheme>
    <a:fontScheme name="Blank Presentation">
      <a:majorFont>
        <a:latin typeface="GE Inspira Pitch"/>
        <a:ea typeface=""/>
        <a:cs typeface=""/>
      </a:majorFont>
      <a:minorFont>
        <a:latin typeface="GE Inspira Pitch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 Inspira Pitch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 Inspira Pitch" pitchFamily="34" charset="0"/>
          </a:defRPr>
        </a:defPPr>
      </a:lstStyle>
    </a:lnDef>
  </a:objectDefaults>
  <a:extraClrSchemeLst>
    <a:extraClrScheme>
      <a:clrScheme name="Blank Presentation 1">
        <a:dk1>
          <a:srgbClr val="1E4191"/>
        </a:dk1>
        <a:lt1>
          <a:srgbClr val="FFFFFF"/>
        </a:lt1>
        <a:dk2>
          <a:srgbClr val="FF6600"/>
        </a:dk2>
        <a:lt2>
          <a:srgbClr val="00AA50"/>
        </a:lt2>
        <a:accent1>
          <a:srgbClr val="9B50D7"/>
        </a:accent1>
        <a:accent2>
          <a:srgbClr val="28B9F5"/>
        </a:accent2>
        <a:accent3>
          <a:srgbClr val="FFFFFF"/>
        </a:accent3>
        <a:accent4>
          <a:srgbClr val="18367B"/>
        </a:accent4>
        <a:accent5>
          <a:srgbClr val="CBB3E8"/>
        </a:accent5>
        <a:accent6>
          <a:srgbClr val="23A7DE"/>
        </a:accent6>
        <a:hlink>
          <a:srgbClr val="EBD70A"/>
        </a:hlink>
        <a:folHlink>
          <a:srgbClr val="23E1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lank Presentation">
  <a:themeElements>
    <a:clrScheme name="Blank Presentation 1">
      <a:dk1>
        <a:srgbClr val="1E4191"/>
      </a:dk1>
      <a:lt1>
        <a:srgbClr val="FFFFFF"/>
      </a:lt1>
      <a:dk2>
        <a:srgbClr val="FF6600"/>
      </a:dk2>
      <a:lt2>
        <a:srgbClr val="00AA50"/>
      </a:lt2>
      <a:accent1>
        <a:srgbClr val="9B50D7"/>
      </a:accent1>
      <a:accent2>
        <a:srgbClr val="28B9F5"/>
      </a:accent2>
      <a:accent3>
        <a:srgbClr val="FFFFFF"/>
      </a:accent3>
      <a:accent4>
        <a:srgbClr val="18367B"/>
      </a:accent4>
      <a:accent5>
        <a:srgbClr val="CBB3E8"/>
      </a:accent5>
      <a:accent6>
        <a:srgbClr val="23A7DE"/>
      </a:accent6>
      <a:hlink>
        <a:srgbClr val="EBD70A"/>
      </a:hlink>
      <a:folHlink>
        <a:srgbClr val="23E100"/>
      </a:folHlink>
    </a:clrScheme>
    <a:fontScheme name="Blank Presentation">
      <a:majorFont>
        <a:latin typeface="GE Inspira Pitch"/>
        <a:ea typeface=""/>
        <a:cs typeface=""/>
      </a:majorFont>
      <a:minorFont>
        <a:latin typeface="GE Inspira Pitch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 Inspira Pitch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 Inspira Pitch" pitchFamily="34" charset="0"/>
          </a:defRPr>
        </a:defPPr>
      </a:lstStyle>
    </a:lnDef>
  </a:objectDefaults>
  <a:extraClrSchemeLst>
    <a:extraClrScheme>
      <a:clrScheme name="Blank Presentation 1">
        <a:dk1>
          <a:srgbClr val="1E4191"/>
        </a:dk1>
        <a:lt1>
          <a:srgbClr val="FFFFFF"/>
        </a:lt1>
        <a:dk2>
          <a:srgbClr val="FF6600"/>
        </a:dk2>
        <a:lt2>
          <a:srgbClr val="00AA50"/>
        </a:lt2>
        <a:accent1>
          <a:srgbClr val="9B50D7"/>
        </a:accent1>
        <a:accent2>
          <a:srgbClr val="28B9F5"/>
        </a:accent2>
        <a:accent3>
          <a:srgbClr val="FFFFFF"/>
        </a:accent3>
        <a:accent4>
          <a:srgbClr val="18367B"/>
        </a:accent4>
        <a:accent5>
          <a:srgbClr val="CBB3E8"/>
        </a:accent5>
        <a:accent6>
          <a:srgbClr val="23A7DE"/>
        </a:accent6>
        <a:hlink>
          <a:srgbClr val="EBD70A"/>
        </a:hlink>
        <a:folHlink>
          <a:srgbClr val="23E1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GE_PowerPoint_Template">
  <a:themeElements>
    <a:clrScheme name="">
      <a:dk1>
        <a:srgbClr val="1E4191"/>
      </a:dk1>
      <a:lt1>
        <a:srgbClr val="FFFFFF"/>
      </a:lt1>
      <a:dk2>
        <a:srgbClr val="FF6600"/>
      </a:dk2>
      <a:lt2>
        <a:srgbClr val="00AA50"/>
      </a:lt2>
      <a:accent1>
        <a:srgbClr val="9B50D7"/>
      </a:accent1>
      <a:accent2>
        <a:srgbClr val="28B9F5"/>
      </a:accent2>
      <a:accent3>
        <a:srgbClr val="FFFFFF"/>
      </a:accent3>
      <a:accent4>
        <a:srgbClr val="18367B"/>
      </a:accent4>
      <a:accent5>
        <a:srgbClr val="CBB3E8"/>
      </a:accent5>
      <a:accent6>
        <a:srgbClr val="23A7DE"/>
      </a:accent6>
      <a:hlink>
        <a:srgbClr val="CD0078"/>
      </a:hlink>
      <a:folHlink>
        <a:srgbClr val="23E100"/>
      </a:folHlink>
    </a:clrScheme>
    <a:fontScheme name="GE_PowerPoint_Template">
      <a:majorFont>
        <a:latin typeface="GE Inspira Pitch"/>
        <a:ea typeface=""/>
        <a:cs typeface=""/>
      </a:majorFont>
      <a:minorFont>
        <a:latin typeface="GE Inspira Pitch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 Inspira Pitch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 Inspira Pitch" pitchFamily="34" charset="0"/>
          </a:defRPr>
        </a:defPPr>
      </a:lstStyle>
    </a:lnDef>
  </a:objectDefaults>
  <a:extraClrSchemeLst>
    <a:extraClrScheme>
      <a:clrScheme name="GE_PowerPoint_Template 1">
        <a:dk1>
          <a:srgbClr val="1E4191"/>
        </a:dk1>
        <a:lt1>
          <a:srgbClr val="FFFFFF"/>
        </a:lt1>
        <a:dk2>
          <a:srgbClr val="FF6600"/>
        </a:dk2>
        <a:lt2>
          <a:srgbClr val="00AA50"/>
        </a:lt2>
        <a:accent1>
          <a:srgbClr val="9B50D7"/>
        </a:accent1>
        <a:accent2>
          <a:srgbClr val="28B9F5"/>
        </a:accent2>
        <a:accent3>
          <a:srgbClr val="FFFFFF"/>
        </a:accent3>
        <a:accent4>
          <a:srgbClr val="18367B"/>
        </a:accent4>
        <a:accent5>
          <a:srgbClr val="CBB3E8"/>
        </a:accent5>
        <a:accent6>
          <a:srgbClr val="23A7DE"/>
        </a:accent6>
        <a:hlink>
          <a:srgbClr val="EBD70A"/>
        </a:hlink>
        <a:folHlink>
          <a:srgbClr val="23E1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4880"/>
      </a:dk2>
      <a:lt2>
        <a:srgbClr val="CECECE"/>
      </a:lt2>
      <a:accent1>
        <a:srgbClr val="004880"/>
      </a:accent1>
      <a:accent2>
        <a:srgbClr val="B3D7E8"/>
      </a:accent2>
      <a:accent3>
        <a:srgbClr val="FFFFFF"/>
      </a:accent3>
      <a:accent4>
        <a:srgbClr val="000000"/>
      </a:accent4>
      <a:accent5>
        <a:srgbClr val="AAB1C0"/>
      </a:accent5>
      <a:accent6>
        <a:srgbClr val="A2C3D2"/>
      </a:accent6>
      <a:hlink>
        <a:srgbClr val="094CAD"/>
      </a:hlink>
      <a:folHlink>
        <a:srgbClr val="4393C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4880"/>
      </a:dk2>
      <a:lt2>
        <a:srgbClr val="CECECE"/>
      </a:lt2>
      <a:accent1>
        <a:srgbClr val="004880"/>
      </a:accent1>
      <a:accent2>
        <a:srgbClr val="B3D7E8"/>
      </a:accent2>
      <a:accent3>
        <a:srgbClr val="FFFFFF"/>
      </a:accent3>
      <a:accent4>
        <a:srgbClr val="000000"/>
      </a:accent4>
      <a:accent5>
        <a:srgbClr val="AAB1C0"/>
      </a:accent5>
      <a:accent6>
        <a:srgbClr val="A2C3D2"/>
      </a:accent6>
      <a:hlink>
        <a:srgbClr val="094CAD"/>
      </a:hlink>
      <a:folHlink>
        <a:srgbClr val="4393C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3935</Words>
  <Application>Microsoft Office PowerPoint</Application>
  <PresentationFormat>On-screen Show (4:3)</PresentationFormat>
  <Paragraphs>789</Paragraphs>
  <Slides>59</Slides>
  <Notes>20</Notes>
  <HiddenSlides>2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4" baseType="lpstr">
      <vt:lpstr>Blank</vt:lpstr>
      <vt:lpstr>Blank Presentation</vt:lpstr>
      <vt:lpstr>1_Blank Presentation</vt:lpstr>
      <vt:lpstr>GE_PowerPoint_Template</vt:lpstr>
      <vt:lpstr>Bitmap Image</vt:lpstr>
      <vt:lpstr>PowerPoint Presentation</vt:lpstr>
      <vt:lpstr>PowerPoint Presentation</vt:lpstr>
      <vt:lpstr>Divisions of GE </vt:lpstr>
      <vt:lpstr>PowerPoint Presentation</vt:lpstr>
      <vt:lpstr>GE Intelligent Platforms Three primary businesses</vt:lpstr>
      <vt:lpstr>PowerPoint Presentation</vt:lpstr>
      <vt:lpstr>Five keys to GE’s high performance platform advantage</vt:lpstr>
      <vt:lpstr>Repeatable solutions that deliver improved asset performance</vt:lpstr>
      <vt:lpstr>The best modernization story in the industry</vt:lpstr>
      <vt:lpstr>PowerPoint Presentation</vt:lpstr>
      <vt:lpstr>PowerPoint Presentation</vt:lpstr>
      <vt:lpstr>GEIP Installed Base Business</vt:lpstr>
      <vt:lpstr>PowerPoint Presentation</vt:lpstr>
      <vt:lpstr>CCS Business strategy</vt:lpstr>
      <vt:lpstr>PACSystems power</vt:lpstr>
      <vt:lpstr>GEIP platform strategy in 2012</vt:lpstr>
      <vt:lpstr> </vt:lpstr>
      <vt:lpstr>Delivering the utmost performance at all times under any condition  </vt:lpstr>
      <vt:lpstr>GE COM Express portfolio</vt:lpstr>
      <vt:lpstr>RXi</vt:lpstr>
      <vt:lpstr>Industrial Internet integration</vt:lpstr>
      <vt:lpstr>Industrial Internet integration</vt:lpstr>
      <vt:lpstr>RXi – The right connections   </vt:lpstr>
      <vt:lpstr>Power to make things simple</vt:lpstr>
      <vt:lpstr>Easy to implement applications</vt:lpstr>
      <vt:lpstr>PowerPoint Presentation</vt:lpstr>
      <vt:lpstr>PowerPoint Presentation</vt:lpstr>
      <vt:lpstr>PACSystems RSTi Highly versatile, extremely robust, complete line of compact slice I/O modules with seamless integration </vt:lpstr>
      <vt:lpstr>RSTi ideal for OEMs &amp; System Integrators  </vt:lpstr>
      <vt:lpstr>PowerPoint Presentation</vt:lpstr>
      <vt:lpstr>PACSystems power</vt:lpstr>
      <vt:lpstr>PowerPoint Presentation</vt:lpstr>
      <vt:lpstr>PowerPoint Presentation</vt:lpstr>
      <vt:lpstr>Limitations of Multi-Instance </vt:lpstr>
      <vt:lpstr>Traditional style, exceptional power</vt:lpstr>
      <vt:lpstr>Maximize uptime</vt:lpstr>
      <vt:lpstr>RX7i </vt:lpstr>
      <vt:lpstr>PowerPoint Presentation</vt:lpstr>
      <vt:lpstr>PowerPoint Presentation</vt:lpstr>
      <vt:lpstr>Genius 2 Form Factor</vt:lpstr>
      <vt:lpstr>Genius 2 Field Wiring</vt:lpstr>
      <vt:lpstr>Genius Bus RDN vs. Profinet Ring</vt:lpstr>
      <vt:lpstr>Profinet over Genius Cable</vt:lpstr>
      <vt:lpstr>90-70 to RX3i Conversion Rack</vt:lpstr>
      <vt:lpstr>PowerPoint Presentation</vt:lpstr>
      <vt:lpstr>PowerPoint Presentation</vt:lpstr>
      <vt:lpstr>PowerPoint Presentation</vt:lpstr>
      <vt:lpstr>The best modernization story in the industry</vt:lpstr>
      <vt:lpstr>PowerPoint Presentation</vt:lpstr>
      <vt:lpstr>Flexible modernization strategies GE 4-step delivery process</vt:lpstr>
      <vt:lpstr>Perform preliminary assessment</vt:lpstr>
      <vt:lpstr>Analyze product lifecycle needs</vt:lpstr>
      <vt:lpstr>Propose the best solution</vt:lpstr>
      <vt:lpstr>Implement the migration solution</vt:lpstr>
      <vt:lpstr>PowerPoint Presentation</vt:lpstr>
      <vt:lpstr>PowerPoint Presentation</vt:lpstr>
      <vt:lpstr>GEIP training program</vt:lpstr>
      <vt:lpstr>GEIP Support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September 22, 2004 – Version 1.1</cp:keywords>
  <dc:description>General Electric Company 2004</dc:description>
  <cp:lastModifiedBy/>
  <cp:revision>1</cp:revision>
  <cp:lastPrinted>2003-08-29T14:38:12Z</cp:lastPrinted>
  <dcterms:created xsi:type="dcterms:W3CDTF">2011-10-05T15:33:54Z</dcterms:created>
  <dcterms:modified xsi:type="dcterms:W3CDTF">2013-04-29T13:37:26Z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alette">
    <vt:lpwstr>GE Template</vt:lpwstr>
  </property>
  <property fmtid="{D5CDD505-2E9C-101B-9397-08002B2CF9AE}" pid="3" name="NumberOfSlides">
    <vt:i4>0</vt:i4>
  </property>
  <property fmtid="{D5CDD505-2E9C-101B-9397-08002B2CF9AE}" pid="4" name="RevisionCount">
    <vt:i4>1</vt:i4>
  </property>
</Properties>
</file>